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ZW"/>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W"/>
          </a:p>
        </p:txBody>
      </p:sp>
      <p:sp>
        <p:nvSpPr>
          <p:cNvPr id="4" name="Date Placeholder 3"/>
          <p:cNvSpPr>
            <a:spLocks noGrp="1"/>
          </p:cNvSpPr>
          <p:nvPr>
            <p:ph type="dt" sz="half" idx="10"/>
          </p:nvPr>
        </p:nvSpPr>
        <p:spPr/>
        <p:txBody>
          <a:bodyPr/>
          <a:lstStyle/>
          <a:p>
            <a:fld id="{625A913B-3C92-456C-8C90-BFFA8E0BB7D1}" type="datetimeFigureOut">
              <a:rPr lang="en-ZW" smtClean="0"/>
              <a:t>10/10/2023</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2334589322"/>
      </p:ext>
    </p:extLst>
  </p:cSld>
  <p:clrMapOvr>
    <a:masterClrMapping/>
  </p:clrMapOvr>
  <p:transition spd="slow" advClick="0" advTm="500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W"/>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4" name="Date Placeholder 3"/>
          <p:cNvSpPr>
            <a:spLocks noGrp="1"/>
          </p:cNvSpPr>
          <p:nvPr>
            <p:ph type="dt" sz="half" idx="10"/>
          </p:nvPr>
        </p:nvSpPr>
        <p:spPr/>
        <p:txBody>
          <a:bodyPr/>
          <a:lstStyle/>
          <a:p>
            <a:fld id="{625A913B-3C92-456C-8C90-BFFA8E0BB7D1}" type="datetimeFigureOut">
              <a:rPr lang="en-ZW" smtClean="0"/>
              <a:t>10/10/2023</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267064492"/>
      </p:ext>
    </p:extLst>
  </p:cSld>
  <p:clrMapOvr>
    <a:masterClrMapping/>
  </p:clrMapOvr>
  <p:transition spd="slow" advClick="0" advTm="5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ZW"/>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4" name="Date Placeholder 3"/>
          <p:cNvSpPr>
            <a:spLocks noGrp="1"/>
          </p:cNvSpPr>
          <p:nvPr>
            <p:ph type="dt" sz="half" idx="10"/>
          </p:nvPr>
        </p:nvSpPr>
        <p:spPr/>
        <p:txBody>
          <a:bodyPr/>
          <a:lstStyle/>
          <a:p>
            <a:fld id="{625A913B-3C92-456C-8C90-BFFA8E0BB7D1}" type="datetimeFigureOut">
              <a:rPr lang="en-ZW" smtClean="0"/>
              <a:t>10/10/2023</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290964266"/>
      </p:ext>
    </p:extLst>
  </p:cSld>
  <p:clrMapOvr>
    <a:masterClrMapping/>
  </p:clrMapOvr>
  <p:transition spd="slow" advClick="0" advTm="500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W"/>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4" name="Date Placeholder 3"/>
          <p:cNvSpPr>
            <a:spLocks noGrp="1"/>
          </p:cNvSpPr>
          <p:nvPr>
            <p:ph type="dt" sz="half" idx="10"/>
          </p:nvPr>
        </p:nvSpPr>
        <p:spPr/>
        <p:txBody>
          <a:bodyPr/>
          <a:lstStyle/>
          <a:p>
            <a:fld id="{625A913B-3C92-456C-8C90-BFFA8E0BB7D1}" type="datetimeFigureOut">
              <a:rPr lang="en-ZW" smtClean="0"/>
              <a:t>10/10/2023</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1636280602"/>
      </p:ext>
    </p:extLst>
  </p:cSld>
  <p:clrMapOvr>
    <a:masterClrMapping/>
  </p:clrMapOvr>
  <p:transition spd="slow" advClick="0" advTm="500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ZW"/>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5A913B-3C92-456C-8C90-BFFA8E0BB7D1}" type="datetimeFigureOut">
              <a:rPr lang="en-ZW" smtClean="0"/>
              <a:t>10/10/2023</a:t>
            </a:fld>
            <a:endParaRPr lang="en-ZW"/>
          </a:p>
        </p:txBody>
      </p:sp>
      <p:sp>
        <p:nvSpPr>
          <p:cNvPr id="5" name="Footer Placeholder 4"/>
          <p:cNvSpPr>
            <a:spLocks noGrp="1"/>
          </p:cNvSpPr>
          <p:nvPr>
            <p:ph type="ftr" sz="quarter" idx="11"/>
          </p:nvPr>
        </p:nvSpPr>
        <p:spPr/>
        <p:txBody>
          <a:bodyPr/>
          <a:lstStyle/>
          <a:p>
            <a:endParaRPr lang="en-ZW"/>
          </a:p>
        </p:txBody>
      </p:sp>
      <p:sp>
        <p:nvSpPr>
          <p:cNvPr id="6" name="Slide Number Placeholder 5"/>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601033934"/>
      </p:ext>
    </p:extLst>
  </p:cSld>
  <p:clrMapOvr>
    <a:masterClrMapping/>
  </p:clrMapOvr>
  <p:transition spd="slow" advClick="0" advTm="50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W"/>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5" name="Date Placeholder 4"/>
          <p:cNvSpPr>
            <a:spLocks noGrp="1"/>
          </p:cNvSpPr>
          <p:nvPr>
            <p:ph type="dt" sz="half" idx="10"/>
          </p:nvPr>
        </p:nvSpPr>
        <p:spPr/>
        <p:txBody>
          <a:bodyPr/>
          <a:lstStyle/>
          <a:p>
            <a:fld id="{625A913B-3C92-456C-8C90-BFFA8E0BB7D1}" type="datetimeFigureOut">
              <a:rPr lang="en-ZW" smtClean="0"/>
              <a:t>10/10/2023</a:t>
            </a:fld>
            <a:endParaRPr lang="en-ZW"/>
          </a:p>
        </p:txBody>
      </p:sp>
      <p:sp>
        <p:nvSpPr>
          <p:cNvPr id="6" name="Footer Placeholder 5"/>
          <p:cNvSpPr>
            <a:spLocks noGrp="1"/>
          </p:cNvSpPr>
          <p:nvPr>
            <p:ph type="ftr" sz="quarter" idx="11"/>
          </p:nvPr>
        </p:nvSpPr>
        <p:spPr/>
        <p:txBody>
          <a:bodyPr/>
          <a:lstStyle/>
          <a:p>
            <a:endParaRPr lang="en-ZW"/>
          </a:p>
        </p:txBody>
      </p:sp>
      <p:sp>
        <p:nvSpPr>
          <p:cNvPr id="7" name="Slide Number Placeholder 6"/>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3584813304"/>
      </p:ext>
    </p:extLst>
  </p:cSld>
  <p:clrMapOvr>
    <a:masterClrMapping/>
  </p:clrMapOvr>
  <p:transition spd="slow" advClick="0" advTm="50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ZW"/>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7" name="Date Placeholder 6"/>
          <p:cNvSpPr>
            <a:spLocks noGrp="1"/>
          </p:cNvSpPr>
          <p:nvPr>
            <p:ph type="dt" sz="half" idx="10"/>
          </p:nvPr>
        </p:nvSpPr>
        <p:spPr/>
        <p:txBody>
          <a:bodyPr/>
          <a:lstStyle/>
          <a:p>
            <a:fld id="{625A913B-3C92-456C-8C90-BFFA8E0BB7D1}" type="datetimeFigureOut">
              <a:rPr lang="en-ZW" smtClean="0"/>
              <a:t>10/10/2023</a:t>
            </a:fld>
            <a:endParaRPr lang="en-ZW"/>
          </a:p>
        </p:txBody>
      </p:sp>
      <p:sp>
        <p:nvSpPr>
          <p:cNvPr id="8" name="Footer Placeholder 7"/>
          <p:cNvSpPr>
            <a:spLocks noGrp="1"/>
          </p:cNvSpPr>
          <p:nvPr>
            <p:ph type="ftr" sz="quarter" idx="11"/>
          </p:nvPr>
        </p:nvSpPr>
        <p:spPr/>
        <p:txBody>
          <a:bodyPr/>
          <a:lstStyle/>
          <a:p>
            <a:endParaRPr lang="en-ZW"/>
          </a:p>
        </p:txBody>
      </p:sp>
      <p:sp>
        <p:nvSpPr>
          <p:cNvPr id="9" name="Slide Number Placeholder 8"/>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3248958245"/>
      </p:ext>
    </p:extLst>
  </p:cSld>
  <p:clrMapOvr>
    <a:masterClrMapping/>
  </p:clrMapOvr>
  <p:transition spd="slow" advClick="0" advTm="5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W"/>
          </a:p>
        </p:txBody>
      </p:sp>
      <p:sp>
        <p:nvSpPr>
          <p:cNvPr id="3" name="Date Placeholder 2"/>
          <p:cNvSpPr>
            <a:spLocks noGrp="1"/>
          </p:cNvSpPr>
          <p:nvPr>
            <p:ph type="dt" sz="half" idx="10"/>
          </p:nvPr>
        </p:nvSpPr>
        <p:spPr/>
        <p:txBody>
          <a:bodyPr/>
          <a:lstStyle/>
          <a:p>
            <a:fld id="{625A913B-3C92-456C-8C90-BFFA8E0BB7D1}" type="datetimeFigureOut">
              <a:rPr lang="en-ZW" smtClean="0"/>
              <a:t>10/10/2023</a:t>
            </a:fld>
            <a:endParaRPr lang="en-ZW"/>
          </a:p>
        </p:txBody>
      </p:sp>
      <p:sp>
        <p:nvSpPr>
          <p:cNvPr id="4" name="Footer Placeholder 3"/>
          <p:cNvSpPr>
            <a:spLocks noGrp="1"/>
          </p:cNvSpPr>
          <p:nvPr>
            <p:ph type="ftr" sz="quarter" idx="11"/>
          </p:nvPr>
        </p:nvSpPr>
        <p:spPr/>
        <p:txBody>
          <a:bodyPr/>
          <a:lstStyle/>
          <a:p>
            <a:endParaRPr lang="en-ZW"/>
          </a:p>
        </p:txBody>
      </p:sp>
      <p:sp>
        <p:nvSpPr>
          <p:cNvPr id="5" name="Slide Number Placeholder 4"/>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403456351"/>
      </p:ext>
    </p:extLst>
  </p:cSld>
  <p:clrMapOvr>
    <a:masterClrMapping/>
  </p:clrMapOvr>
  <p:transition spd="slow" advClick="0" advTm="5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5A913B-3C92-456C-8C90-BFFA8E0BB7D1}" type="datetimeFigureOut">
              <a:rPr lang="en-ZW" smtClean="0"/>
              <a:t>10/10/2023</a:t>
            </a:fld>
            <a:endParaRPr lang="en-ZW"/>
          </a:p>
        </p:txBody>
      </p:sp>
      <p:sp>
        <p:nvSpPr>
          <p:cNvPr id="3" name="Footer Placeholder 2"/>
          <p:cNvSpPr>
            <a:spLocks noGrp="1"/>
          </p:cNvSpPr>
          <p:nvPr>
            <p:ph type="ftr" sz="quarter" idx="11"/>
          </p:nvPr>
        </p:nvSpPr>
        <p:spPr/>
        <p:txBody>
          <a:bodyPr/>
          <a:lstStyle/>
          <a:p>
            <a:endParaRPr lang="en-ZW"/>
          </a:p>
        </p:txBody>
      </p:sp>
      <p:sp>
        <p:nvSpPr>
          <p:cNvPr id="4" name="Slide Number Placeholder 3"/>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3897808222"/>
      </p:ext>
    </p:extLst>
  </p:cSld>
  <p:clrMapOvr>
    <a:masterClrMapping/>
  </p:clrMapOvr>
  <p:transition spd="slow" advClick="0" advTm="5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ZW"/>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5A913B-3C92-456C-8C90-BFFA8E0BB7D1}" type="datetimeFigureOut">
              <a:rPr lang="en-ZW" smtClean="0"/>
              <a:t>10/10/2023</a:t>
            </a:fld>
            <a:endParaRPr lang="en-ZW"/>
          </a:p>
        </p:txBody>
      </p:sp>
      <p:sp>
        <p:nvSpPr>
          <p:cNvPr id="6" name="Footer Placeholder 5"/>
          <p:cNvSpPr>
            <a:spLocks noGrp="1"/>
          </p:cNvSpPr>
          <p:nvPr>
            <p:ph type="ftr" sz="quarter" idx="11"/>
          </p:nvPr>
        </p:nvSpPr>
        <p:spPr/>
        <p:txBody>
          <a:bodyPr/>
          <a:lstStyle/>
          <a:p>
            <a:endParaRPr lang="en-ZW"/>
          </a:p>
        </p:txBody>
      </p:sp>
      <p:sp>
        <p:nvSpPr>
          <p:cNvPr id="7" name="Slide Number Placeholder 6"/>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2342114039"/>
      </p:ext>
    </p:extLst>
  </p:cSld>
  <p:clrMapOvr>
    <a:masterClrMapping/>
  </p:clrMapOvr>
  <p:transition spd="slow" advClick="0" advTm="5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ZW"/>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W"/>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5A913B-3C92-456C-8C90-BFFA8E0BB7D1}" type="datetimeFigureOut">
              <a:rPr lang="en-ZW" smtClean="0"/>
              <a:t>10/10/2023</a:t>
            </a:fld>
            <a:endParaRPr lang="en-ZW"/>
          </a:p>
        </p:txBody>
      </p:sp>
      <p:sp>
        <p:nvSpPr>
          <p:cNvPr id="6" name="Footer Placeholder 5"/>
          <p:cNvSpPr>
            <a:spLocks noGrp="1"/>
          </p:cNvSpPr>
          <p:nvPr>
            <p:ph type="ftr" sz="quarter" idx="11"/>
          </p:nvPr>
        </p:nvSpPr>
        <p:spPr/>
        <p:txBody>
          <a:bodyPr/>
          <a:lstStyle/>
          <a:p>
            <a:endParaRPr lang="en-ZW"/>
          </a:p>
        </p:txBody>
      </p:sp>
      <p:sp>
        <p:nvSpPr>
          <p:cNvPr id="7" name="Slide Number Placeholder 6"/>
          <p:cNvSpPr>
            <a:spLocks noGrp="1"/>
          </p:cNvSpPr>
          <p:nvPr>
            <p:ph type="sldNum" sz="quarter" idx="12"/>
          </p:nvPr>
        </p:nvSpPr>
        <p:spPr/>
        <p:txBody>
          <a:bodyPr/>
          <a:lstStyle/>
          <a:p>
            <a:fld id="{9BCC6672-F491-4E19-AE30-0CF5BD66DE86}" type="slidenum">
              <a:rPr lang="en-ZW" smtClean="0"/>
              <a:t>‹#›</a:t>
            </a:fld>
            <a:endParaRPr lang="en-ZW"/>
          </a:p>
        </p:txBody>
      </p:sp>
    </p:spTree>
    <p:extLst>
      <p:ext uri="{BB962C8B-B14F-4D97-AF65-F5344CB8AC3E}">
        <p14:creationId xmlns:p14="http://schemas.microsoft.com/office/powerpoint/2010/main" val="2418635761"/>
      </p:ext>
    </p:extLst>
  </p:cSld>
  <p:clrMapOvr>
    <a:masterClrMapping/>
  </p:clrMapOvr>
  <p:transition spd="slow" advClick="0" advTm="5000">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ZW"/>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5A913B-3C92-456C-8C90-BFFA8E0BB7D1}" type="datetimeFigureOut">
              <a:rPr lang="en-ZW" smtClean="0"/>
              <a:t>10/10/2023</a:t>
            </a:fld>
            <a:endParaRPr lang="en-ZW"/>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W"/>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CC6672-F491-4E19-AE30-0CF5BD66DE86}" type="slidenum">
              <a:rPr lang="en-ZW" smtClean="0"/>
              <a:t>‹#›</a:t>
            </a:fld>
            <a:endParaRPr lang="en-ZW"/>
          </a:p>
        </p:txBody>
      </p:sp>
    </p:spTree>
    <p:extLst>
      <p:ext uri="{BB962C8B-B14F-4D97-AF65-F5344CB8AC3E}">
        <p14:creationId xmlns:p14="http://schemas.microsoft.com/office/powerpoint/2010/main" val="137853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5000">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ma"/><Relationship Id="rId1" Type="http://schemas.microsoft.com/office/2007/relationships/media" Target="../media/media18.wm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3.png"/><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3.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3.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14400" cy="9144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40845097"/>
      </p:ext>
    </p:extLst>
  </p:cSld>
  <p:clrMapOvr>
    <a:masterClrMapping/>
  </p:clrMapOvr>
  <mc:AlternateContent xmlns:mc="http://schemas.openxmlformats.org/markup-compatibility/2006">
    <mc:Choice xmlns:p14="http://schemas.microsoft.com/office/powerpoint/2010/main" Requires="p14">
      <p:transition spd="slow" p14:dur="800" advClick="0" advTm="7923">
        <p:circle/>
      </p:transition>
    </mc:Choice>
    <mc:Fallback>
      <p:transition spd="slow" advClick="0" advTm="7923">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 </a:t>
            </a:r>
            <a:endParaRPr lang="en-ZW" dirty="0"/>
          </a:p>
        </p:txBody>
      </p:sp>
      <p:pic>
        <p:nvPicPr>
          <p:cNvPr id="5" name="Picture Placeholder 4"/>
          <p:cNvPicPr>
            <a:picLocks noGrp="1" noChangeAspect="1"/>
          </p:cNvPicPr>
          <p:nvPr>
            <p:ph type="pic" idx="1"/>
          </p:nvPr>
        </p:nvPicPr>
        <p:blipFill>
          <a:blip r:embed="rId4">
            <a:extLst>
              <a:ext uri="{28A0092B-C50C-407E-A947-70E740481C1C}">
                <a14:useLocalDpi xmlns:a14="http://schemas.microsoft.com/office/drawing/2010/main" val="0"/>
              </a:ext>
            </a:extLst>
          </a:blip>
          <a:srcRect l="23639" r="23639"/>
          <a:stretch>
            <a:fillRect/>
          </a:stretch>
        </p:blipFill>
        <p:spPr/>
      </p:pic>
      <p:sp>
        <p:nvSpPr>
          <p:cNvPr id="4" name="Text Placeholder 3"/>
          <p:cNvSpPr>
            <a:spLocks noGrp="1"/>
          </p:cNvSpPr>
          <p:nvPr>
            <p:ph type="body" sz="half" idx="2"/>
          </p:nvPr>
        </p:nvSpPr>
        <p:spPr/>
        <p:txBody>
          <a:bodyPr/>
          <a:lstStyle/>
          <a:p>
            <a:pPr marL="285750" indent="-285750" fontAlgn="base">
              <a:buFont typeface="Wingdings" panose="05000000000000000000" pitchFamily="2" charset="2"/>
              <a:buChar char="Ø"/>
            </a:pPr>
            <a:r>
              <a:rPr lang="en-US" dirty="0" smtClean="0"/>
              <a:t>We </a:t>
            </a:r>
            <a:r>
              <a:rPr lang="en-US" dirty="0"/>
              <a:t>dropped useless columns, prepared the dataset for modeling by encoding categorical features (using label encoding for ordinal </a:t>
            </a:r>
            <a:r>
              <a:rPr lang="en-US" dirty="0" smtClean="0"/>
              <a:t>variables).</a:t>
            </a:r>
          </a:p>
          <a:p>
            <a:pPr marL="285750" indent="-285750" fontAlgn="base">
              <a:buFont typeface="Wingdings" panose="05000000000000000000" pitchFamily="2" charset="2"/>
              <a:buChar char="Ø"/>
            </a:pPr>
            <a:r>
              <a:rPr lang="en-US" dirty="0"/>
              <a:t>S</a:t>
            </a:r>
            <a:r>
              <a:rPr lang="en-US" dirty="0" smtClean="0"/>
              <a:t>caling </a:t>
            </a:r>
            <a:r>
              <a:rPr lang="en-US" dirty="0"/>
              <a:t>numerical features with standard </a:t>
            </a:r>
            <a:r>
              <a:rPr lang="en-US" dirty="0" err="1"/>
              <a:t>scaler</a:t>
            </a:r>
            <a:r>
              <a:rPr lang="en-US" dirty="0"/>
              <a:t> to make it suitable for </a:t>
            </a:r>
            <a:r>
              <a:rPr lang="en-US" dirty="0" smtClean="0"/>
              <a:t>modeling.</a:t>
            </a:r>
          </a:p>
          <a:p>
            <a:pPr marL="285750" indent="-285750" fontAlgn="base">
              <a:buFont typeface="Wingdings" panose="05000000000000000000" pitchFamily="2" charset="2"/>
              <a:buChar char="Ø"/>
            </a:pPr>
            <a:r>
              <a:rPr lang="en-US" dirty="0" smtClean="0"/>
              <a:t>Splitting </a:t>
            </a:r>
            <a:r>
              <a:rPr lang="en-US" dirty="0"/>
              <a:t>it into training and testing sets.</a:t>
            </a:r>
          </a:p>
          <a:p>
            <a:endParaRPr lang="en-ZW"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62464104"/>
      </p:ext>
    </p:extLst>
  </p:cSld>
  <p:clrMapOvr>
    <a:masterClrMapping/>
  </p:clrMapOvr>
  <p:transition spd="slow" advClick="0" advTm="451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Modelling, Hyper-parameter tuning and </a:t>
            </a:r>
            <a:r>
              <a:rPr lang="en-US" dirty="0" err="1"/>
              <a:t>E</a:t>
            </a:r>
            <a:r>
              <a:rPr lang="en-US" dirty="0" err="1" smtClean="0"/>
              <a:t>nsembling</a:t>
            </a:r>
            <a:endParaRPr lang="en-ZW" dirty="0"/>
          </a:p>
        </p:txBody>
      </p:sp>
      <p:pic>
        <p:nvPicPr>
          <p:cNvPr id="5" name="Picture Placeholder 4"/>
          <p:cNvPicPr>
            <a:picLocks noGrp="1" noChangeAspect="1"/>
          </p:cNvPicPr>
          <p:nvPr>
            <p:ph type="pic" idx="1"/>
          </p:nvPr>
        </p:nvPicPr>
        <p:blipFill>
          <a:blip r:embed="rId4">
            <a:extLst>
              <a:ext uri="{28A0092B-C50C-407E-A947-70E740481C1C}">
                <a14:useLocalDpi xmlns:a14="http://schemas.microsoft.com/office/drawing/2010/main" val="0"/>
              </a:ext>
            </a:extLst>
          </a:blip>
          <a:srcRect l="20969" r="20969"/>
          <a:stretch>
            <a:fillRect/>
          </a:stretch>
        </p:blipFill>
        <p:spPr/>
      </p:pic>
      <p:sp>
        <p:nvSpPr>
          <p:cNvPr id="4" name="Text Placeholder 3"/>
          <p:cNvSpPr>
            <a:spLocks noGrp="1"/>
          </p:cNvSpPr>
          <p:nvPr>
            <p:ph type="body" sz="half" idx="2"/>
          </p:nvPr>
        </p:nvSpPr>
        <p:spPr/>
        <p:txBody>
          <a:bodyPr>
            <a:normAutofit fontScale="92500" lnSpcReduction="20000"/>
          </a:bodyPr>
          <a:lstStyle/>
          <a:p>
            <a:pPr marL="285750" indent="-285750" fontAlgn="base">
              <a:buFont typeface="Wingdings" panose="05000000000000000000" pitchFamily="2" charset="2"/>
              <a:buChar char="Ø"/>
            </a:pPr>
            <a:r>
              <a:rPr lang="en-US" dirty="0" smtClean="0"/>
              <a:t>I trained </a:t>
            </a:r>
            <a:r>
              <a:rPr lang="en-US" dirty="0"/>
              <a:t>several machine learning models, including Logistic Regression, Random Forest, and </a:t>
            </a:r>
            <a:r>
              <a:rPr lang="en-US" dirty="0" err="1"/>
              <a:t>XGBoost</a:t>
            </a:r>
            <a:r>
              <a:rPr lang="en-US" dirty="0"/>
              <a:t>, to predict diabetes outcomes. </a:t>
            </a:r>
            <a:r>
              <a:rPr lang="en-US" dirty="0" smtClean="0"/>
              <a:t>I performed </a:t>
            </a:r>
            <a:r>
              <a:rPr lang="en-US" dirty="0"/>
              <a:t>cross-validation to evaluate </a:t>
            </a:r>
            <a:r>
              <a:rPr lang="en-US" dirty="0" smtClean="0"/>
              <a:t>model performance</a:t>
            </a:r>
            <a:r>
              <a:rPr lang="en-US" dirty="0"/>
              <a:t>. For certain models, </a:t>
            </a:r>
            <a:r>
              <a:rPr lang="en-US" dirty="0" smtClean="0"/>
              <a:t>I employed </a:t>
            </a:r>
            <a:r>
              <a:rPr lang="en-US" dirty="0"/>
              <a:t>grid search to optimize </a:t>
            </a:r>
            <a:r>
              <a:rPr lang="en-US" dirty="0" smtClean="0"/>
              <a:t>hyper-parameters </a:t>
            </a:r>
            <a:r>
              <a:rPr lang="en-US" dirty="0"/>
              <a:t>and improve model accuracy (and compare results to pick the best</a:t>
            </a:r>
            <a:r>
              <a:rPr lang="en-US" dirty="0" smtClean="0"/>
              <a:t>).</a:t>
            </a:r>
            <a:endParaRPr lang="en-US" dirty="0"/>
          </a:p>
          <a:p>
            <a:pPr marL="285750" indent="-285750" fontAlgn="base">
              <a:buFont typeface="Wingdings" panose="05000000000000000000" pitchFamily="2" charset="2"/>
              <a:buChar char="Ø"/>
            </a:pPr>
            <a:r>
              <a:rPr lang="en-US" dirty="0"/>
              <a:t>Then </a:t>
            </a:r>
            <a:r>
              <a:rPr lang="en-US" dirty="0" smtClean="0"/>
              <a:t>I realized </a:t>
            </a:r>
            <a:r>
              <a:rPr lang="en-US" dirty="0"/>
              <a:t>that the model did not perform well because of imbalanced data. As a result, </a:t>
            </a:r>
            <a:r>
              <a:rPr lang="en-US" dirty="0" smtClean="0"/>
              <a:t>I implemented </a:t>
            </a:r>
            <a:r>
              <a:rPr lang="en-US" dirty="0"/>
              <a:t>techniques such as resampling </a:t>
            </a:r>
            <a:r>
              <a:rPr lang="en-US" dirty="0" smtClean="0"/>
              <a:t>to </a:t>
            </a:r>
            <a:r>
              <a:rPr lang="en-US" dirty="0"/>
              <a:t>address this issue.</a:t>
            </a:r>
          </a:p>
          <a:p>
            <a:pPr marL="285750" indent="-285750" fontAlgn="base">
              <a:buFont typeface="Wingdings" panose="05000000000000000000" pitchFamily="2" charset="2"/>
              <a:buChar char="Ø"/>
            </a:pPr>
            <a:r>
              <a:rPr lang="en-US" dirty="0" smtClean="0"/>
              <a:t>I then</a:t>
            </a:r>
            <a:r>
              <a:rPr lang="en-US" dirty="0"/>
              <a:t> </a:t>
            </a:r>
            <a:r>
              <a:rPr lang="en-US" dirty="0" smtClean="0"/>
              <a:t>combined </a:t>
            </a:r>
            <a:r>
              <a:rPr lang="en-US" dirty="0"/>
              <a:t>the predictions from multiple models using an ensemble method to enhance predictive accuracy.</a:t>
            </a:r>
          </a:p>
          <a:p>
            <a:pPr marL="285750" indent="-285750" fontAlgn="base">
              <a:buFont typeface="Wingdings" panose="05000000000000000000" pitchFamily="2" charset="2"/>
              <a:buChar char="Ø"/>
            </a:pPr>
            <a:r>
              <a:rPr lang="en-US" dirty="0"/>
              <a:t>We assessed the models using various performance metrics, including accuracy, precision, recall, F1-score, confusion matrices, and classification reports.</a:t>
            </a:r>
          </a:p>
          <a:p>
            <a:endParaRPr lang="en-ZW"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5155869"/>
      </p:ext>
    </p:extLst>
  </p:cSld>
  <p:clrMapOvr>
    <a:masterClrMapping/>
  </p:clrMapOvr>
  <p:transition spd="slow" advClick="0" advTm="440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ZW" dirty="0"/>
          </a:p>
        </p:txBody>
      </p:sp>
      <p:sp>
        <p:nvSpPr>
          <p:cNvPr id="3" name="Content Placeholder 2"/>
          <p:cNvSpPr>
            <a:spLocks noGrp="1"/>
          </p:cNvSpPr>
          <p:nvPr>
            <p:ph idx="1"/>
          </p:nvPr>
        </p:nvSpPr>
        <p:spPr/>
        <p:txBody>
          <a:bodyPr/>
          <a:lstStyle/>
          <a:p>
            <a:r>
              <a:rPr lang="en-US" dirty="0"/>
              <a:t>Exploratory Data Analysis results</a:t>
            </a:r>
            <a:endParaRPr lang="en-US" b="0" dirty="0" smtClean="0">
              <a:effectLst/>
            </a:endParaRPr>
          </a:p>
          <a:p>
            <a:r>
              <a:rPr lang="en-US" dirty="0" smtClean="0"/>
              <a:t>Snapshots of interactive dashboard from </a:t>
            </a:r>
            <a:r>
              <a:rPr lang="en-US" dirty="0" err="1"/>
              <a:t>PowerBI</a:t>
            </a:r>
            <a:endParaRPr lang="en-US" b="0" dirty="0" smtClean="0">
              <a:effectLst/>
            </a:endParaRPr>
          </a:p>
          <a:p>
            <a:r>
              <a:rPr lang="en-US" dirty="0"/>
              <a:t>Predictive analysis results </a:t>
            </a:r>
            <a:endParaRPr lang="en-US" b="0" dirty="0" smtClean="0">
              <a:effectLst/>
            </a:endParaRPr>
          </a:p>
          <a:p>
            <a:pPr marL="0" indent="0">
              <a:buNone/>
            </a:pPr>
            <a:r>
              <a:rPr lang="en-US" dirty="0" smtClean="0"/>
              <a:t/>
            </a:r>
            <a:br>
              <a:rPr lang="en-US" dirty="0" smtClean="0"/>
            </a:br>
            <a:endParaRPr lang="en-ZW"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07880736"/>
      </p:ext>
    </p:extLst>
  </p:cSld>
  <p:clrMapOvr>
    <a:masterClrMapping/>
  </p:clrMapOvr>
  <p:transition spd="slow" advClick="0" advTm="2647">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9131121" y="798490"/>
            <a:ext cx="2047741" cy="461665"/>
          </a:xfrm>
          <a:prstGeom prst="rect">
            <a:avLst/>
          </a:prstGeom>
          <a:noFill/>
        </p:spPr>
        <p:txBody>
          <a:bodyPr wrap="square" rtlCol="0">
            <a:spAutoFit/>
          </a:bodyPr>
          <a:lstStyle/>
          <a:p>
            <a:r>
              <a:rPr lang="en-US" sz="2400" b="1" dirty="0" smtClean="0"/>
              <a:t>RESULTS</a:t>
            </a:r>
            <a:endParaRPr lang="en-ZW" sz="2400" b="1"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013141"/>
      </p:ext>
    </p:extLst>
  </p:cSld>
  <p:clrMapOvr>
    <a:masterClrMapping/>
  </p:clrMapOvr>
  <p:transition spd="slow" advClick="0" advTm="902">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1. General Diabetic Statistic</a:t>
            </a:r>
            <a:endParaRPr lang="en-ZW" dirty="0"/>
          </a:p>
        </p:txBody>
      </p:sp>
      <p:sp>
        <p:nvSpPr>
          <p:cNvPr id="8" name="Text Placeholder 7"/>
          <p:cNvSpPr>
            <a:spLocks noGrp="1"/>
          </p:cNvSpPr>
          <p:nvPr>
            <p:ph type="body" idx="1"/>
          </p:nvPr>
        </p:nvSpPr>
        <p:spPr/>
        <p:txBody>
          <a:bodyPr/>
          <a:lstStyle/>
          <a:p>
            <a:r>
              <a:rPr lang="en-US" b="0" dirty="0"/>
              <a:t>What is the distribution of diabetes outcomes (1 or 0) in the dataset</a:t>
            </a:r>
            <a:r>
              <a:rPr lang="en-US" b="0" dirty="0" smtClean="0"/>
              <a:t>?</a:t>
            </a:r>
            <a:endParaRPr lang="en-US" b="0" dirty="0"/>
          </a:p>
        </p:txBody>
      </p:sp>
      <p:sp>
        <p:nvSpPr>
          <p:cNvPr id="10" name="Text Placeholder 9"/>
          <p:cNvSpPr>
            <a:spLocks noGrp="1"/>
          </p:cNvSpPr>
          <p:nvPr>
            <p:ph type="body" sz="quarter" idx="3"/>
          </p:nvPr>
        </p:nvSpPr>
        <p:spPr/>
        <p:txBody>
          <a:bodyPr/>
          <a:lstStyle/>
          <a:p>
            <a:r>
              <a:rPr lang="en-ZW" b="0" dirty="0"/>
              <a:t>Overall Prevalence of </a:t>
            </a:r>
            <a:r>
              <a:rPr lang="en-ZW" b="0" dirty="0" smtClean="0"/>
              <a:t>Diabetes</a:t>
            </a:r>
            <a:endParaRPr lang="en-ZW" b="0" dirty="0"/>
          </a:p>
        </p:txBody>
      </p:sp>
      <p:pic>
        <p:nvPicPr>
          <p:cNvPr id="15" name="Content Placeholder 14"/>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2200" y="2819982"/>
            <a:ext cx="5183188" cy="1926794"/>
          </a:xfrm>
        </p:spPr>
      </p:pic>
      <p:pic>
        <p:nvPicPr>
          <p:cNvPr id="14" name="Content Placeholder 13"/>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839788" y="2819981"/>
            <a:ext cx="5157787" cy="3915669"/>
          </a:xfrm>
        </p:spPr>
      </p:pic>
      <p:sp>
        <p:nvSpPr>
          <p:cNvPr id="16" name="TextBox 15"/>
          <p:cNvSpPr txBox="1"/>
          <p:nvPr/>
        </p:nvSpPr>
        <p:spPr>
          <a:xfrm>
            <a:off x="6172200" y="4842742"/>
            <a:ext cx="5183188" cy="2308324"/>
          </a:xfrm>
          <a:prstGeom prst="rect">
            <a:avLst/>
          </a:prstGeom>
          <a:noFill/>
        </p:spPr>
        <p:txBody>
          <a:bodyPr wrap="square" rtlCol="0">
            <a:spAutoFit/>
          </a:bodyPr>
          <a:lstStyle/>
          <a:p>
            <a:r>
              <a:rPr lang="en-US" dirty="0"/>
              <a:t>1. The dataset consists of 768 observations.</a:t>
            </a:r>
          </a:p>
          <a:p>
            <a:r>
              <a:rPr lang="en-US" dirty="0"/>
              <a:t>2. Among these, there are 268 cases where the 'Outcome' variable is 1, indicating diabetes.</a:t>
            </a:r>
          </a:p>
          <a:p>
            <a:r>
              <a:rPr lang="en-US" dirty="0"/>
              <a:t>3. This means that approximately 34.90% of the individuals in the dataset are diagnosed with diabetes.</a:t>
            </a:r>
          </a:p>
          <a:p>
            <a:r>
              <a:rPr lang="en-US" dirty="0"/>
              <a:t/>
            </a:r>
            <a:br>
              <a:rPr lang="en-US" dirty="0"/>
            </a:b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85204804"/>
      </p:ext>
    </p:extLst>
  </p:cSld>
  <p:clrMapOvr>
    <a:masterClrMapping/>
  </p:clrMapOvr>
  <p:transition spd="slow" advClick="0" advTm="352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W" b="1" dirty="0" smtClean="0"/>
              <a:t>2. Correlation </a:t>
            </a:r>
            <a:r>
              <a:rPr lang="en-ZW" b="1" dirty="0"/>
              <a:t>and </a:t>
            </a:r>
            <a:r>
              <a:rPr lang="en-ZW" b="1" dirty="0" smtClean="0"/>
              <a:t>Relationships</a:t>
            </a:r>
            <a:endParaRPr lang="en-ZW" dirty="0"/>
          </a:p>
        </p:txBody>
      </p:sp>
      <p:sp>
        <p:nvSpPr>
          <p:cNvPr id="3" name="Text Placeholder 2"/>
          <p:cNvSpPr>
            <a:spLocks noGrp="1"/>
          </p:cNvSpPr>
          <p:nvPr>
            <p:ph type="body" idx="1"/>
          </p:nvPr>
        </p:nvSpPr>
        <p:spPr/>
        <p:txBody>
          <a:bodyPr/>
          <a:lstStyle/>
          <a:p>
            <a:r>
              <a:rPr lang="en-US" b="0" dirty="0"/>
              <a:t>How do Glucose levels vary for diabetic and non-diabetic individuals</a:t>
            </a:r>
            <a:r>
              <a:rPr lang="en-US" b="0" dirty="0" smtClean="0"/>
              <a:t>?</a:t>
            </a:r>
            <a:endParaRPr lang="en-US" b="0" dirty="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597192"/>
            <a:ext cx="5157787" cy="3500354"/>
          </a:xfrm>
        </p:spPr>
      </p:pic>
      <p:sp>
        <p:nvSpPr>
          <p:cNvPr id="5" name="Text Placeholder 4"/>
          <p:cNvSpPr>
            <a:spLocks noGrp="1"/>
          </p:cNvSpPr>
          <p:nvPr>
            <p:ph type="body" sz="quarter" idx="3"/>
          </p:nvPr>
        </p:nvSpPr>
        <p:spPr/>
        <p:txBody>
          <a:bodyPr/>
          <a:lstStyle/>
          <a:p>
            <a:r>
              <a:rPr lang="en-US" b="0" dirty="0"/>
              <a:t>Is there a correlation between BMI and diabetes outcome</a:t>
            </a:r>
            <a:r>
              <a:rPr lang="en-US" b="0" dirty="0" smtClean="0"/>
              <a:t>?</a:t>
            </a:r>
            <a:endParaRPr lang="en-US" b="0" dirty="0"/>
          </a:p>
        </p:txBody>
      </p:sp>
      <p:pic>
        <p:nvPicPr>
          <p:cNvPr id="8" name="Content Placeholder 7"/>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172200" y="2652865"/>
            <a:ext cx="5183188" cy="3389007"/>
          </a:xfr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1320551"/>
      </p:ext>
    </p:extLst>
  </p:cSld>
  <p:clrMapOvr>
    <a:masterClrMapping/>
  </p:clrMapOvr>
  <p:transition spd="slow" advClick="0" advTm="3536">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Correlation and Relationships</a:t>
            </a:r>
            <a:endParaRPr lang="en-ZW" dirty="0"/>
          </a:p>
        </p:txBody>
      </p:sp>
      <p:sp>
        <p:nvSpPr>
          <p:cNvPr id="3" name="Text Placeholder 2"/>
          <p:cNvSpPr>
            <a:spLocks noGrp="1"/>
          </p:cNvSpPr>
          <p:nvPr>
            <p:ph type="body" idx="1"/>
          </p:nvPr>
        </p:nvSpPr>
        <p:spPr/>
        <p:txBody>
          <a:bodyPr/>
          <a:lstStyle/>
          <a:p>
            <a:r>
              <a:rPr lang="en-US" b="0" dirty="0"/>
              <a:t>What is the relationship between Age and diabetes prevalence</a:t>
            </a:r>
            <a:r>
              <a:rPr lang="en-US" b="0" dirty="0" smtClean="0"/>
              <a:t>?</a:t>
            </a:r>
            <a:endParaRPr lang="en-US" b="0" dirty="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50459" y="2505074"/>
            <a:ext cx="4936444" cy="3869967"/>
          </a:xfrm>
        </p:spPr>
      </p:pic>
      <p:sp>
        <p:nvSpPr>
          <p:cNvPr id="5" name="Text Placeholder 4"/>
          <p:cNvSpPr>
            <a:spLocks noGrp="1"/>
          </p:cNvSpPr>
          <p:nvPr>
            <p:ph type="body" sz="quarter" idx="3"/>
          </p:nvPr>
        </p:nvSpPr>
        <p:spPr/>
        <p:txBody>
          <a:bodyPr/>
          <a:lstStyle/>
          <a:p>
            <a:r>
              <a:rPr lang="en-US" b="0" dirty="0" smtClean="0"/>
              <a:t>Insights</a:t>
            </a:r>
            <a:endParaRPr lang="en-ZW" b="0" dirty="0"/>
          </a:p>
        </p:txBody>
      </p:sp>
      <p:sp>
        <p:nvSpPr>
          <p:cNvPr id="6" name="Content Placeholder 5"/>
          <p:cNvSpPr>
            <a:spLocks noGrp="1"/>
          </p:cNvSpPr>
          <p:nvPr>
            <p:ph sz="quarter" idx="4"/>
          </p:nvPr>
        </p:nvSpPr>
        <p:spPr>
          <a:xfrm>
            <a:off x="6172200" y="2505075"/>
            <a:ext cx="5183188" cy="3869966"/>
          </a:xfrm>
        </p:spPr>
        <p:txBody>
          <a:bodyPr>
            <a:normAutofit fontScale="47500" lnSpcReduction="20000"/>
          </a:bodyPr>
          <a:lstStyle/>
          <a:p>
            <a:r>
              <a:rPr lang="en-US" dirty="0"/>
              <a:t>1. Glucose Levels and Diabetes Risk: The higher median Glucose level for diabetic patients (around 135) compared to non-diabetic patients (around 115) indicates that individuals with diabetes tend to have higher Glucose levels. This observation emphasizes the importance of monitoring Glucose levels, especially in individuals with a family history of diabetes or other risk factors. Regular monitoring and management of Glucose levels are crucial for diabetes prevention and control</a:t>
            </a:r>
            <a:r>
              <a:rPr lang="en-US" dirty="0" smtClean="0"/>
              <a:t>.</a:t>
            </a:r>
            <a:endParaRPr lang="en-US" dirty="0"/>
          </a:p>
          <a:p>
            <a:r>
              <a:rPr lang="en-US" dirty="0"/>
              <a:t>2. BMI and Diabetes Risk: Diabetic patients exhibit a higher median BMI (around 35) compared to non-diabetic patients (around 30). This suggests that higher BMI is associated with a higher risk of diabetes. It underscores the importance of monitoring and managing BMI levels, especially in individuals with a family history of diabetes or other risk factors. Lifestyle modifications, including diet and exercise, can play a significant role in managing BMI and reducing diabetes risk</a:t>
            </a:r>
            <a:r>
              <a:rPr lang="en-US" dirty="0" smtClean="0"/>
              <a:t>.</a:t>
            </a:r>
            <a:endParaRPr lang="en-US" dirty="0"/>
          </a:p>
          <a:p>
            <a:r>
              <a:rPr lang="en-US" dirty="0"/>
              <a:t>3. Age Group and Diabetes Prevalence: The higher diabetes prevalence among middle-aged individuals underscores the significance of age as a contributing factor. When combined with Glucose levels and BMI, age can provide a more nuanced understanding of diabetes risk. Middle-aged and old-aged adults, especially those with higher Glucose levels and BMI, might benefit from targeted interventions and regular health </a:t>
            </a:r>
            <a:r>
              <a:rPr lang="en-US" dirty="0" smtClean="0"/>
              <a:t>screenings</a:t>
            </a:r>
            <a:r>
              <a:rPr lang="en-US" dirty="0"/>
              <a: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68829597"/>
      </p:ext>
    </p:extLst>
  </p:cSld>
  <p:clrMapOvr>
    <a:masterClrMapping/>
  </p:clrMapOvr>
  <p:transition spd="slow" advClick="0" advTm="3518">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Impact of Pregnancy</a:t>
            </a:r>
            <a:endParaRPr lang="en-ZW" dirty="0"/>
          </a:p>
        </p:txBody>
      </p:sp>
      <p:sp>
        <p:nvSpPr>
          <p:cNvPr id="3" name="Text Placeholder 2"/>
          <p:cNvSpPr>
            <a:spLocks noGrp="1"/>
          </p:cNvSpPr>
          <p:nvPr>
            <p:ph type="body" idx="1"/>
          </p:nvPr>
        </p:nvSpPr>
        <p:spPr/>
        <p:txBody>
          <a:bodyPr/>
          <a:lstStyle/>
          <a:p>
            <a:r>
              <a:rPr lang="en-US" b="0" dirty="0"/>
              <a:t>How does the number of pregnancies affect the likelihood of diabetes</a:t>
            </a:r>
            <a:r>
              <a:rPr lang="en-US" b="0" dirty="0" smtClean="0"/>
              <a:t>?</a:t>
            </a:r>
            <a:endParaRPr lang="en-US" b="0" dirty="0"/>
          </a:p>
        </p:txBody>
      </p:sp>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66503" y="2505074"/>
            <a:ext cx="4904357" cy="3960119"/>
          </a:xfrm>
        </p:spPr>
      </p:pic>
      <p:sp>
        <p:nvSpPr>
          <p:cNvPr id="5" name="Text Placeholder 4"/>
          <p:cNvSpPr>
            <a:spLocks noGrp="1"/>
          </p:cNvSpPr>
          <p:nvPr>
            <p:ph type="body" sz="quarter" idx="3"/>
          </p:nvPr>
        </p:nvSpPr>
        <p:spPr/>
        <p:txBody>
          <a:bodyPr/>
          <a:lstStyle/>
          <a:p>
            <a:r>
              <a:rPr lang="en-US" b="0" dirty="0" smtClean="0"/>
              <a:t>Glucose level variations across numbers of pregnancies</a:t>
            </a:r>
            <a:endParaRPr lang="en-ZW" b="0" dirty="0"/>
          </a:p>
        </p:txBody>
      </p:sp>
      <p:pic>
        <p:nvPicPr>
          <p:cNvPr id="9" name="Content Placeholder 8"/>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a:xfrm>
            <a:off x="6124290" y="2505075"/>
            <a:ext cx="5518211" cy="1885950"/>
          </a:xfrm>
        </p:spPr>
      </p:pic>
      <p:sp>
        <p:nvSpPr>
          <p:cNvPr id="10" name="TextBox 9"/>
          <p:cNvSpPr txBox="1"/>
          <p:nvPr/>
        </p:nvSpPr>
        <p:spPr>
          <a:xfrm>
            <a:off x="6172200" y="4485133"/>
            <a:ext cx="5470301" cy="2462213"/>
          </a:xfrm>
          <a:prstGeom prst="rect">
            <a:avLst/>
          </a:prstGeom>
          <a:noFill/>
        </p:spPr>
        <p:txBody>
          <a:bodyPr wrap="square" rtlCol="0">
            <a:spAutoFit/>
          </a:bodyPr>
          <a:lstStyle/>
          <a:p>
            <a:r>
              <a:rPr lang="en-US" sz="1400" dirty="0"/>
              <a:t>1. Pregnancies and Diabetes Risk: On average, a higher number of pregnancies is associated with a higher risk of diabetes. This suggests that pregnancy history might be a significant factor contributing to diabetes risk. It's essential for healthcare providers to consider this factor when evaluating diabetes risk in women.</a:t>
            </a:r>
          </a:p>
          <a:p>
            <a:r>
              <a:rPr lang="en-US" sz="1400" dirty="0"/>
              <a:t>2</a:t>
            </a:r>
            <a:r>
              <a:rPr lang="en-US" sz="1400" dirty="0" smtClean="0"/>
              <a:t>. </a:t>
            </a:r>
            <a:r>
              <a:rPr lang="en-US" sz="1400" dirty="0"/>
              <a:t>Relationship between Glucose Levels and Pregnancies: The scatter plot with a line of best fit indicates a very weak positive correlation between the number of pregnancies and Glucose levels. While there might be a subtle increase in Glucose levels with an increasing number of pregnancies, the effect is minimal and might not be practically significant</a:t>
            </a:r>
            <a:r>
              <a:rPr lang="en-US" sz="1400" dirty="0" smtClean="0"/>
              <a:t>.</a:t>
            </a:r>
            <a:endParaRPr lang="en-US" sz="1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36062861"/>
      </p:ext>
    </p:extLst>
  </p:cSld>
  <p:clrMapOvr>
    <a:masterClrMapping/>
  </p:clrMapOvr>
  <p:transition spd="slow" advClick="0" advTm="353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4. Blood Pressure and Skin Thickness</a:t>
            </a:r>
            <a:endParaRPr lang="en-ZW" dirty="0"/>
          </a:p>
        </p:txBody>
      </p:sp>
      <p:sp>
        <p:nvSpPr>
          <p:cNvPr id="11" name="Text Placeholder 10"/>
          <p:cNvSpPr>
            <a:spLocks noGrp="1"/>
          </p:cNvSpPr>
          <p:nvPr>
            <p:ph type="body" idx="1"/>
          </p:nvPr>
        </p:nvSpPr>
        <p:spPr/>
        <p:txBody>
          <a:bodyPr/>
          <a:lstStyle/>
          <a:p>
            <a:r>
              <a:rPr lang="en-US" b="0" dirty="0"/>
              <a:t>How does Blood Pressure vary for diabetic and non-diabetic individuals</a:t>
            </a:r>
            <a:r>
              <a:rPr lang="en-US" b="0" dirty="0" smtClean="0"/>
              <a:t>?</a:t>
            </a:r>
            <a:endParaRPr lang="en-US" b="0" dirty="0"/>
          </a:p>
        </p:txBody>
      </p:sp>
      <p:sp>
        <p:nvSpPr>
          <p:cNvPr id="13" name="Text Placeholder 12"/>
          <p:cNvSpPr>
            <a:spLocks noGrp="1"/>
          </p:cNvSpPr>
          <p:nvPr>
            <p:ph type="body" sz="quarter" idx="3"/>
          </p:nvPr>
        </p:nvSpPr>
        <p:spPr/>
        <p:txBody>
          <a:bodyPr/>
          <a:lstStyle/>
          <a:p>
            <a:r>
              <a:rPr lang="en-US" b="0" dirty="0" smtClean="0"/>
              <a:t>Impact of skin thickness on diabetic outcome</a:t>
            </a:r>
            <a:endParaRPr lang="en-ZW" b="0" dirty="0"/>
          </a:p>
        </p:txBody>
      </p:sp>
      <p:pic>
        <p:nvPicPr>
          <p:cNvPr id="18" name="Content Placeholder 17"/>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331442" y="2505075"/>
            <a:ext cx="4864704" cy="3818452"/>
          </a:xfrm>
        </p:spPr>
      </p:pic>
      <p:pic>
        <p:nvPicPr>
          <p:cNvPr id="19" name="Content Placeholder 18"/>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282405" y="2505075"/>
            <a:ext cx="4272553" cy="1693438"/>
          </a:xfrm>
        </p:spPr>
      </p:pic>
      <p:sp>
        <p:nvSpPr>
          <p:cNvPr id="20" name="TextBox 19"/>
          <p:cNvSpPr txBox="1"/>
          <p:nvPr/>
        </p:nvSpPr>
        <p:spPr>
          <a:xfrm>
            <a:off x="978134" y="4198513"/>
            <a:ext cx="4881093" cy="2954655"/>
          </a:xfrm>
          <a:prstGeom prst="rect">
            <a:avLst/>
          </a:prstGeom>
          <a:noFill/>
        </p:spPr>
        <p:txBody>
          <a:bodyPr wrap="square" rtlCol="0">
            <a:spAutoFit/>
          </a:bodyPr>
          <a:lstStyle/>
          <a:p>
            <a:r>
              <a:rPr lang="en-US" sz="1400" dirty="0"/>
              <a:t>1. Average Blood Pressure (BP) Values: Non-diabetic individuals exhibit slightly lower average BP compared to diabetic individuals, indicating a subtle trend. While the difference is not significant, it suggests a potential influence on diabetes outcome.</a:t>
            </a:r>
          </a:p>
          <a:p>
            <a:r>
              <a:rPr lang="en-US" sz="1400" dirty="0"/>
              <a:t/>
            </a:r>
            <a:br>
              <a:rPr lang="en-US" sz="1400" dirty="0"/>
            </a:br>
            <a:r>
              <a:rPr lang="en-US" sz="1400" dirty="0"/>
              <a:t>2. Skin Thickness and Diabetes Outcome: Median Skin Thickness is notably lower for non-diabetic individuals (around 22) compared to diabetic individuals (around 27). This discrepancy hints at a correlation between lower Skin Thickness and diabetes, underscoring the importance of exploring this relationship further.</a:t>
            </a:r>
          </a:p>
          <a:p>
            <a:endParaRPr lang="en-ZW"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19771799"/>
      </p:ext>
    </p:extLst>
  </p:cSld>
  <p:clrMapOvr>
    <a:masterClrMapping/>
  </p:clrMapOvr>
  <p:transition spd="slow" advClick="0" advTm="440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Insulin and BMI</a:t>
            </a:r>
            <a:endParaRPr lang="en-ZW" dirty="0"/>
          </a:p>
        </p:txBody>
      </p:sp>
      <p:sp>
        <p:nvSpPr>
          <p:cNvPr id="3" name="Text Placeholder 2"/>
          <p:cNvSpPr>
            <a:spLocks noGrp="1"/>
          </p:cNvSpPr>
          <p:nvPr>
            <p:ph type="body" idx="1"/>
          </p:nvPr>
        </p:nvSpPr>
        <p:spPr/>
        <p:txBody>
          <a:bodyPr>
            <a:normAutofit fontScale="92500"/>
          </a:bodyPr>
          <a:lstStyle/>
          <a:p>
            <a:r>
              <a:rPr lang="en-US" b="0" dirty="0"/>
              <a:t>How are Insulin levels distributed among diabetic and non-diabetic patients</a:t>
            </a:r>
            <a:r>
              <a:rPr lang="en-US" b="0" dirty="0" smtClean="0"/>
              <a:t>?</a:t>
            </a:r>
            <a:endParaRPr lang="en-US" b="0" dirty="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89135" y="2505075"/>
            <a:ext cx="4859092" cy="3684588"/>
          </a:xfrm>
        </p:spPr>
      </p:pic>
      <p:sp>
        <p:nvSpPr>
          <p:cNvPr id="5" name="Text Placeholder 4"/>
          <p:cNvSpPr>
            <a:spLocks noGrp="1"/>
          </p:cNvSpPr>
          <p:nvPr>
            <p:ph type="body" sz="quarter" idx="3"/>
          </p:nvPr>
        </p:nvSpPr>
        <p:spPr/>
        <p:txBody>
          <a:bodyPr/>
          <a:lstStyle/>
          <a:p>
            <a:r>
              <a:rPr lang="en-US" b="0" dirty="0" smtClean="0"/>
              <a:t>Distribution of Insulin Among Diabetic Patients</a:t>
            </a:r>
            <a:endParaRPr lang="en-ZW" b="0" dirty="0"/>
          </a:p>
        </p:txBody>
      </p:sp>
      <p:pic>
        <p:nvPicPr>
          <p:cNvPr id="8" name="Content Placeholder 7"/>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309668" y="2505075"/>
            <a:ext cx="4908251" cy="3684588"/>
          </a:xfr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7109555"/>
      </p:ext>
    </p:extLst>
  </p:cSld>
  <p:clrMapOvr>
    <a:masterClrMapping/>
  </p:clrMapOvr>
  <p:transition spd="slow" advClick="0" advTm="440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ZW" dirty="0"/>
          </a:p>
        </p:txBody>
      </p:sp>
      <p:sp>
        <p:nvSpPr>
          <p:cNvPr id="3" name="Content Placeholder 2"/>
          <p:cNvSpPr>
            <a:spLocks noGrp="1"/>
          </p:cNvSpPr>
          <p:nvPr>
            <p:ph idx="1"/>
          </p:nvPr>
        </p:nvSpPr>
        <p:spPr/>
        <p:txBody>
          <a:bodyPr/>
          <a:lstStyle/>
          <a:p>
            <a:r>
              <a:rPr lang="en-US" dirty="0" smtClean="0"/>
              <a:t>Executive Summary</a:t>
            </a:r>
          </a:p>
          <a:p>
            <a:r>
              <a:rPr lang="en-US" dirty="0" smtClean="0"/>
              <a:t>Introduction</a:t>
            </a:r>
          </a:p>
          <a:p>
            <a:r>
              <a:rPr lang="en-US" dirty="0" smtClean="0"/>
              <a:t>Methodology</a:t>
            </a:r>
          </a:p>
          <a:p>
            <a:r>
              <a:rPr lang="en-US" dirty="0" smtClean="0"/>
              <a:t>Results</a:t>
            </a:r>
          </a:p>
          <a:p>
            <a:r>
              <a:rPr lang="en-US" dirty="0" smtClean="0"/>
              <a:t>Conclusion</a:t>
            </a:r>
          </a:p>
          <a:p>
            <a:r>
              <a:rPr lang="en-US" dirty="0" smtClean="0"/>
              <a:t>Appendix </a:t>
            </a:r>
            <a:endParaRPr lang="en-ZW"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15151169"/>
      </p:ext>
    </p:extLst>
  </p:cSld>
  <p:clrMapOvr>
    <a:masterClrMapping/>
  </p:clrMapOvr>
  <p:transition spd="slow" advClick="0" advTm="287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Insulin and BMI</a:t>
            </a:r>
            <a:endParaRPr lang="en-ZW" dirty="0"/>
          </a:p>
        </p:txBody>
      </p:sp>
      <p:sp>
        <p:nvSpPr>
          <p:cNvPr id="3" name="Text Placeholder 2"/>
          <p:cNvSpPr>
            <a:spLocks noGrp="1"/>
          </p:cNvSpPr>
          <p:nvPr>
            <p:ph type="body" idx="1"/>
          </p:nvPr>
        </p:nvSpPr>
        <p:spPr/>
        <p:txBody>
          <a:bodyPr>
            <a:normAutofit fontScale="92500"/>
          </a:bodyPr>
          <a:lstStyle/>
          <a:p>
            <a:r>
              <a:rPr lang="en-US" b="0" dirty="0"/>
              <a:t>Is there a noticeable difference in Insulin and BMI for individuals with diabetes</a:t>
            </a:r>
            <a:r>
              <a:rPr lang="en-US" b="0" dirty="0" smtClean="0"/>
              <a:t>?</a:t>
            </a:r>
            <a:endParaRPr lang="en-US" b="0" dirty="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505074"/>
            <a:ext cx="5157787" cy="2000806"/>
          </a:xfrm>
        </p:spPr>
      </p:pic>
      <p:sp>
        <p:nvSpPr>
          <p:cNvPr id="5" name="Text Placeholder 4"/>
          <p:cNvSpPr>
            <a:spLocks noGrp="1"/>
          </p:cNvSpPr>
          <p:nvPr>
            <p:ph type="body" sz="quarter" idx="3"/>
          </p:nvPr>
        </p:nvSpPr>
        <p:spPr/>
        <p:txBody>
          <a:bodyPr/>
          <a:lstStyle/>
          <a:p>
            <a:r>
              <a:rPr lang="en-US" b="0" dirty="0"/>
              <a:t>Is there a visible correlation between Glucose and Insulin</a:t>
            </a:r>
            <a:r>
              <a:rPr lang="en-US" b="0" dirty="0" smtClean="0"/>
              <a:t>?</a:t>
            </a:r>
            <a:endParaRPr lang="en-US" b="0" dirty="0"/>
          </a:p>
        </p:txBody>
      </p:sp>
      <p:pic>
        <p:nvPicPr>
          <p:cNvPr id="8" name="Content Placeholder 7"/>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359045" y="2505075"/>
            <a:ext cx="4809498" cy="3882846"/>
          </a:xfrm>
        </p:spPr>
      </p:pic>
      <p:sp>
        <p:nvSpPr>
          <p:cNvPr id="9" name="TextBox 8"/>
          <p:cNvSpPr txBox="1"/>
          <p:nvPr/>
        </p:nvSpPr>
        <p:spPr>
          <a:xfrm>
            <a:off x="752475" y="4584878"/>
            <a:ext cx="5332412" cy="2677656"/>
          </a:xfrm>
          <a:prstGeom prst="rect">
            <a:avLst/>
          </a:prstGeom>
          <a:noFill/>
        </p:spPr>
        <p:txBody>
          <a:bodyPr wrap="square" rtlCol="0">
            <a:spAutoFit/>
          </a:bodyPr>
          <a:lstStyle/>
          <a:p>
            <a:r>
              <a:rPr lang="en-US" sz="1200" dirty="0"/>
              <a:t>1. Insulin Levels Distribution: The box plot reveals the distribution of Insulin levels for both non-diabetic and diabetic patients. Among non-diabetic patients, Insulin levels appear concentrated below 50, indicating a distinct pattern within this range. Diabetic patients exhibit a wider spread of Insulin levels, emphasizing the variability within this group.</a:t>
            </a:r>
          </a:p>
          <a:p>
            <a:r>
              <a:rPr lang="en-US" sz="1200" dirty="0"/>
              <a:t/>
            </a:r>
            <a:br>
              <a:rPr lang="en-US" sz="1200" dirty="0"/>
            </a:br>
            <a:r>
              <a:rPr lang="en-US" sz="1200" dirty="0"/>
              <a:t>2. Insulin Levels by BMI Category: The box plot categorized by BMI shows higher variability in Insulin levels among diabetic patients in the "Obese" category. This variability suggests diverse factors influencing Insulin production within obese diabetic individuals. The absence of visible median lines for other BMI categories indicates potential outliers or skewed distributions in Insulin levels within those groups.</a:t>
            </a:r>
          </a:p>
          <a:p>
            <a:r>
              <a:rPr lang="en-US" sz="1200" dirty="0"/>
              <a:t/>
            </a:r>
            <a:br>
              <a:rPr lang="en-US" sz="1200" dirty="0"/>
            </a:br>
            <a:endParaRPr lang="en-US" sz="1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85736469"/>
      </p:ext>
    </p:extLst>
  </p:cSld>
  <p:clrMapOvr>
    <a:masterClrMapping/>
  </p:clrMapOvr>
  <p:transition spd="slow" advClick="0" advTm="4438">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Genetic Factors</a:t>
            </a:r>
            <a:endParaRPr lang="en-ZW" dirty="0"/>
          </a:p>
        </p:txBody>
      </p:sp>
      <p:sp>
        <p:nvSpPr>
          <p:cNvPr id="3" name="Text Placeholder 2"/>
          <p:cNvSpPr>
            <a:spLocks noGrp="1"/>
          </p:cNvSpPr>
          <p:nvPr>
            <p:ph type="body" idx="1"/>
          </p:nvPr>
        </p:nvSpPr>
        <p:spPr/>
        <p:txBody>
          <a:bodyPr>
            <a:normAutofit fontScale="92500" lnSpcReduction="20000"/>
          </a:bodyPr>
          <a:lstStyle/>
          <a:p>
            <a:r>
              <a:rPr lang="en-US" b="0" dirty="0"/>
              <a:t>Does the Diabetes Pedigree Function vary significantly for diabetic and non-diabetic individuals</a:t>
            </a:r>
            <a:r>
              <a:rPr lang="en-US" b="0" dirty="0" smtClean="0"/>
              <a:t>?</a:t>
            </a:r>
            <a:endParaRPr lang="en-US" b="0" dirty="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17922" y="2505075"/>
            <a:ext cx="4801518" cy="3684588"/>
          </a:xfrm>
        </p:spPr>
      </p:pic>
      <p:sp>
        <p:nvSpPr>
          <p:cNvPr id="5" name="Text Placeholder 4"/>
          <p:cNvSpPr>
            <a:spLocks noGrp="1"/>
          </p:cNvSpPr>
          <p:nvPr>
            <p:ph type="body" sz="quarter" idx="3"/>
          </p:nvPr>
        </p:nvSpPr>
        <p:spPr/>
        <p:txBody>
          <a:bodyPr/>
          <a:lstStyle/>
          <a:p>
            <a:r>
              <a:rPr lang="en-US" b="0" dirty="0"/>
              <a:t>Glucose </a:t>
            </a:r>
            <a:r>
              <a:rPr lang="en-US" b="0" dirty="0" err="1"/>
              <a:t>vs</a:t>
            </a:r>
            <a:r>
              <a:rPr lang="en-US" b="0" dirty="0"/>
              <a:t> DPF across Diabetic and Non Diabetic </a:t>
            </a:r>
            <a:r>
              <a:rPr lang="en-US" b="0" dirty="0" smtClean="0"/>
              <a:t>patients</a:t>
            </a:r>
            <a:endParaRPr lang="en-US" b="0" dirty="0"/>
          </a:p>
        </p:txBody>
      </p:sp>
      <p:pic>
        <p:nvPicPr>
          <p:cNvPr id="10" name="Content Placeholder 9"/>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172200" y="2670276"/>
            <a:ext cx="5183188" cy="3354185"/>
          </a:xfr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78792698"/>
      </p:ext>
    </p:extLst>
  </p:cSld>
  <p:clrMapOvr>
    <a:masterClrMapping/>
  </p:clrMapOvr>
  <p:transition spd="slow" advClick="0" advTm="3513">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Other Factors</a:t>
            </a:r>
            <a:endParaRPr lang="en-ZW" dirty="0"/>
          </a:p>
        </p:txBody>
      </p:sp>
      <p:sp>
        <p:nvSpPr>
          <p:cNvPr id="3" name="Text Placeholder 2"/>
          <p:cNvSpPr>
            <a:spLocks noGrp="1"/>
          </p:cNvSpPr>
          <p:nvPr>
            <p:ph type="body" idx="1"/>
          </p:nvPr>
        </p:nvSpPr>
        <p:spPr/>
        <p:txBody>
          <a:bodyPr/>
          <a:lstStyle/>
          <a:p>
            <a:r>
              <a:rPr lang="en-US" b="0" dirty="0"/>
              <a:t>Relationship between BMI and </a:t>
            </a:r>
            <a:r>
              <a:rPr lang="en-US" b="0" dirty="0" smtClean="0"/>
              <a:t>BP</a:t>
            </a:r>
            <a:endParaRPr lang="en-US" b="0" dirty="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694232"/>
            <a:ext cx="5157787" cy="3306273"/>
          </a:xfrm>
        </p:spPr>
      </p:pic>
      <p:sp>
        <p:nvSpPr>
          <p:cNvPr id="5" name="Text Placeholder 4"/>
          <p:cNvSpPr>
            <a:spLocks noGrp="1"/>
          </p:cNvSpPr>
          <p:nvPr>
            <p:ph type="body" sz="quarter" idx="3"/>
          </p:nvPr>
        </p:nvSpPr>
        <p:spPr/>
        <p:txBody>
          <a:bodyPr/>
          <a:lstStyle/>
          <a:p>
            <a:r>
              <a:rPr lang="en-US" dirty="0" smtClean="0"/>
              <a:t>Observations.</a:t>
            </a:r>
            <a:endParaRPr lang="en-ZW" dirty="0"/>
          </a:p>
        </p:txBody>
      </p:sp>
      <p:sp>
        <p:nvSpPr>
          <p:cNvPr id="6" name="Content Placeholder 5"/>
          <p:cNvSpPr>
            <a:spLocks noGrp="1"/>
          </p:cNvSpPr>
          <p:nvPr>
            <p:ph sz="quarter" idx="4"/>
          </p:nvPr>
        </p:nvSpPr>
        <p:spPr/>
        <p:txBody>
          <a:bodyPr>
            <a:normAutofit fontScale="47500" lnSpcReduction="20000"/>
          </a:bodyPr>
          <a:lstStyle/>
          <a:p>
            <a:pPr marL="0" indent="0">
              <a:buNone/>
            </a:pPr>
            <a:r>
              <a:rPr lang="en-ZW" b="1" dirty="0"/>
              <a:t>Observations:</a:t>
            </a:r>
            <a:endParaRPr lang="en-ZW" dirty="0"/>
          </a:p>
          <a:p>
            <a:r>
              <a:rPr lang="en-ZW" dirty="0"/>
              <a:t/>
            </a:r>
            <a:br>
              <a:rPr lang="en-ZW" dirty="0"/>
            </a:br>
            <a:r>
              <a:rPr lang="en-ZW" dirty="0"/>
              <a:t>1. Diabetic Patients (Outcome = 1): Glucose levels among diabetic individuals are concentrated around the 100 mark, indicating a common range for diagnosis.</a:t>
            </a:r>
          </a:p>
          <a:p>
            <a:r>
              <a:rPr lang="en-ZW" dirty="0"/>
              <a:t/>
            </a:r>
            <a:br>
              <a:rPr lang="en-ZW" dirty="0"/>
            </a:br>
            <a:r>
              <a:rPr lang="en-ZW" dirty="0"/>
              <a:t>2. Non-Diabetic Patients (Outcome = 0): Glucose levels in non-diabetic patients show a broader spread, highlighting the natural variability among healthy individuals.</a:t>
            </a:r>
          </a:p>
          <a:p>
            <a:endParaRPr lang="en-ZW" dirty="0" smtClean="0"/>
          </a:p>
          <a:p>
            <a:pPr marL="0" indent="0">
              <a:buNone/>
            </a:pPr>
            <a:r>
              <a:rPr lang="en-ZW" b="1" dirty="0" smtClean="0"/>
              <a:t>Insights</a:t>
            </a:r>
            <a:r>
              <a:rPr lang="en-ZW" b="1" dirty="0"/>
              <a:t>:</a:t>
            </a:r>
            <a:endParaRPr lang="en-ZW" dirty="0"/>
          </a:p>
          <a:p>
            <a:r>
              <a:rPr lang="en-ZW" dirty="0"/>
              <a:t/>
            </a:r>
            <a:br>
              <a:rPr lang="en-ZW" dirty="0"/>
            </a:br>
            <a:r>
              <a:rPr lang="en-ZW" dirty="0"/>
              <a:t>1. Diagnostic Patterns: The clustering of Glucose levels around 100 suggests a potential diagnostic threshold for diabetes in the dataset.</a:t>
            </a:r>
          </a:p>
          <a:p>
            <a:r>
              <a:rPr lang="en-ZW" dirty="0"/>
              <a:t/>
            </a:r>
            <a:br>
              <a:rPr lang="en-ZW" dirty="0"/>
            </a:br>
            <a:r>
              <a:rPr lang="en-ZW" dirty="0"/>
              <a:t>2. Population Variability: Non-diabetic individuals display diverse Glucose levels, reflecting the natural differences in healthy individuals' Glucose readings.</a:t>
            </a:r>
          </a:p>
          <a:p>
            <a:endParaRPr lang="en-ZW"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79436763"/>
      </p:ext>
    </p:extLst>
  </p:cSld>
  <p:clrMapOvr>
    <a:masterClrMapping/>
  </p:clrMapOvr>
  <p:transition spd="slow" advClick="0" advTm="35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p:cNvSpPr txBox="1"/>
          <p:nvPr/>
        </p:nvSpPr>
        <p:spPr>
          <a:xfrm>
            <a:off x="811369" y="4095482"/>
            <a:ext cx="4056845" cy="461665"/>
          </a:xfrm>
          <a:prstGeom prst="rect">
            <a:avLst/>
          </a:prstGeom>
          <a:noFill/>
        </p:spPr>
        <p:txBody>
          <a:bodyPr wrap="square" rtlCol="0">
            <a:spAutoFit/>
          </a:bodyPr>
          <a:lstStyle/>
          <a:p>
            <a:r>
              <a:rPr lang="en-US" sz="2400" b="1" dirty="0" smtClean="0">
                <a:solidFill>
                  <a:schemeClr val="bg1"/>
                </a:solidFill>
              </a:rPr>
              <a:t>DASHBOARD WITH POWER BI</a:t>
            </a:r>
            <a:endParaRPr lang="en-ZW" sz="2400" b="1" dirty="0">
              <a:solidFill>
                <a:schemeClr val="bg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9346149"/>
      </p:ext>
    </p:extLst>
  </p:cSld>
  <p:clrMapOvr>
    <a:masterClrMapping/>
  </p:clrMapOvr>
  <mc:AlternateContent xmlns:mc="http://schemas.openxmlformats.org/markup-compatibility/2006">
    <mc:Choice xmlns:p14="http://schemas.microsoft.com/office/powerpoint/2010/main" Requires="p14">
      <p:transition spd="slow" p14:dur="800" advClick="0" advTm="3546">
        <p:circle/>
      </p:transition>
    </mc:Choice>
    <mc:Fallback>
      <p:transition spd="slow" advClick="0" advTm="3546">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Diabetes Pedigree Function By Glucose</a:t>
            </a:r>
            <a:endParaRPr lang="en-ZW"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74255" y="2141944"/>
            <a:ext cx="8242478" cy="4194462"/>
          </a:xfrm>
        </p:spPr>
      </p:pic>
      <p:sp>
        <p:nvSpPr>
          <p:cNvPr id="5" name="TextBox 4"/>
          <p:cNvSpPr txBox="1"/>
          <p:nvPr/>
        </p:nvSpPr>
        <p:spPr>
          <a:xfrm>
            <a:off x="9723548" y="2141944"/>
            <a:ext cx="2086377" cy="923330"/>
          </a:xfrm>
          <a:prstGeom prst="rect">
            <a:avLst/>
          </a:prstGeom>
          <a:noFill/>
        </p:spPr>
        <p:txBody>
          <a:bodyPr wrap="square" rtlCol="0">
            <a:spAutoFit/>
          </a:bodyPr>
          <a:lstStyle/>
          <a:p>
            <a:r>
              <a:rPr lang="en-US" dirty="0" smtClean="0"/>
              <a:t>Glucose bin 51-100 has the highest frequency</a:t>
            </a:r>
            <a:endParaRPr lang="en-ZW"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18060061"/>
      </p:ext>
    </p:extLst>
  </p:cSld>
  <p:clrMapOvr>
    <a:masterClrMapping/>
  </p:clrMapOvr>
  <p:transition spd="slow" advClick="0" advTm="264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Glucose Level By Age By Diabetic Count</a:t>
            </a:r>
            <a:endParaRPr lang="en-ZW"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85427" y="2266682"/>
            <a:ext cx="7304735" cy="3541690"/>
          </a:xfrm>
        </p:spPr>
      </p:pic>
      <p:sp>
        <p:nvSpPr>
          <p:cNvPr id="5" name="TextBox 4"/>
          <p:cNvSpPr txBox="1"/>
          <p:nvPr/>
        </p:nvSpPr>
        <p:spPr>
          <a:xfrm>
            <a:off x="9890162" y="2266682"/>
            <a:ext cx="1996225" cy="923330"/>
          </a:xfrm>
          <a:prstGeom prst="rect">
            <a:avLst/>
          </a:prstGeom>
          <a:noFill/>
        </p:spPr>
        <p:txBody>
          <a:bodyPr wrap="square" rtlCol="0">
            <a:spAutoFit/>
          </a:bodyPr>
          <a:lstStyle/>
          <a:p>
            <a:r>
              <a:rPr lang="en-US" dirty="0" smtClean="0"/>
              <a:t>Young adults experience  higher number of glucose</a:t>
            </a:r>
            <a:endParaRPr lang="en-ZW"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02465834"/>
      </p:ext>
    </p:extLst>
  </p:cSld>
  <p:clrMapOvr>
    <a:masterClrMapping/>
  </p:clrMapOvr>
  <p:transition spd="slow" advClick="0" advTm="90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759854" y="914400"/>
            <a:ext cx="3000778" cy="461665"/>
          </a:xfrm>
          <a:prstGeom prst="rect">
            <a:avLst/>
          </a:prstGeom>
          <a:noFill/>
        </p:spPr>
        <p:txBody>
          <a:bodyPr wrap="square" rtlCol="0">
            <a:spAutoFit/>
          </a:bodyPr>
          <a:lstStyle/>
          <a:p>
            <a:r>
              <a:rPr lang="en-US" sz="2400" b="1" dirty="0" smtClean="0">
                <a:solidFill>
                  <a:schemeClr val="bg1"/>
                </a:solidFill>
              </a:rPr>
              <a:t>PREDICTIVE ANALYSIS</a:t>
            </a:r>
            <a:endParaRPr lang="en-ZW" b="1" dirty="0">
              <a:solidFill>
                <a:schemeClr val="bg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67177102"/>
      </p:ext>
    </p:extLst>
  </p:cSld>
  <p:clrMapOvr>
    <a:masterClrMapping/>
  </p:clrMapOvr>
  <mc:AlternateContent xmlns:mc="http://schemas.openxmlformats.org/markup-compatibility/2006">
    <mc:Choice xmlns:p14="http://schemas.microsoft.com/office/powerpoint/2010/main" Requires="p14">
      <p:transition spd="slow" p14:dur="800" advClick="0" advTm="2644">
        <p:circle/>
      </p:transition>
    </mc:Choice>
    <mc:Fallback>
      <p:transition spd="slow" advClick="0" advTm="264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Classification Accuracy</a:t>
            </a:r>
            <a:endParaRPr lang="en-ZW" dirty="0"/>
          </a:p>
        </p:txBody>
      </p:sp>
      <p:pic>
        <p:nvPicPr>
          <p:cNvPr id="7" name="Picture Placeholder 6"/>
          <p:cNvPicPr>
            <a:picLocks noGrp="1" noChangeAspect="1"/>
          </p:cNvPicPr>
          <p:nvPr>
            <p:ph type="pic" idx="1"/>
          </p:nvPr>
        </p:nvPicPr>
        <p:blipFill>
          <a:blip r:embed="rId4">
            <a:extLst>
              <a:ext uri="{28A0092B-C50C-407E-A947-70E740481C1C}">
                <a14:useLocalDpi xmlns:a14="http://schemas.microsoft.com/office/drawing/2010/main" val="0"/>
              </a:ext>
            </a:extLst>
          </a:blip>
          <a:srcRect l="30340" r="30340"/>
          <a:stretch>
            <a:fillRect/>
          </a:stretch>
        </p:blipFill>
        <p:spPr/>
      </p:pic>
      <p:sp>
        <p:nvSpPr>
          <p:cNvPr id="6" name="Text Placeholder 5"/>
          <p:cNvSpPr>
            <a:spLocks noGrp="1"/>
          </p:cNvSpPr>
          <p:nvPr>
            <p:ph type="body" sz="half" idx="2"/>
          </p:nvPr>
        </p:nvSpPr>
        <p:spPr/>
        <p:txBody>
          <a:bodyPr/>
          <a:lstStyle/>
          <a:p>
            <a:r>
              <a:rPr lang="en-US" dirty="0"/>
              <a:t>The ensemble model achieved a cross-validation accuracy of 79.58%, demonstrating its effectiveness in predicting diabetes outcomes.</a:t>
            </a:r>
          </a:p>
          <a:p>
            <a:endParaRPr lang="en-ZW"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13680200"/>
      </p:ext>
    </p:extLst>
  </p:cSld>
  <p:clrMapOvr>
    <a:masterClrMapping/>
  </p:clrMapOvr>
  <p:transition spd="slow" advClick="0" advTm="437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Conclusions</a:t>
            </a:r>
            <a:endParaRPr lang="en-ZW" dirty="0"/>
          </a:p>
        </p:txBody>
      </p:sp>
      <p:sp>
        <p:nvSpPr>
          <p:cNvPr id="6" name="Content Placeholder 5"/>
          <p:cNvSpPr>
            <a:spLocks noGrp="1"/>
          </p:cNvSpPr>
          <p:nvPr>
            <p:ph idx="1"/>
          </p:nvPr>
        </p:nvSpPr>
        <p:spPr/>
        <p:txBody>
          <a:bodyPr>
            <a:normAutofit fontScale="70000" lnSpcReduction="20000"/>
          </a:bodyPr>
          <a:lstStyle/>
          <a:p>
            <a:r>
              <a:rPr lang="en-US" b="1" dirty="0"/>
              <a:t>Glucose Levels Play a Pivotal Role:</a:t>
            </a:r>
            <a:r>
              <a:rPr lang="en-US" dirty="0"/>
              <a:t> The analysis highlighted the significant impact of glucose levels on diabetes outcomes. Individuals with lower glucose levels, around 115, tend to have a higher risk of diabetes. This finding emphasizes the importance of regular glucose monitoring, especially for those hovering around this threshold.</a:t>
            </a:r>
          </a:p>
          <a:p>
            <a:r>
              <a:rPr lang="en-US" b="1" dirty="0"/>
              <a:t>BMI's Limited Predictive Power:</a:t>
            </a:r>
            <a:r>
              <a:rPr lang="en-US" dirty="0"/>
              <a:t> Despite the common belief, BMI alone does not definitively predict diabetes risk. Diabetic patients displayed a higher median BMI, yet BMI varied widely in both diabetic and non-diabetic groups. This suggests that while weight management is essential, other factors such as genetics and lifestyle choices significantly influence diabetes outcomes.</a:t>
            </a:r>
          </a:p>
          <a:p>
            <a:r>
              <a:rPr lang="en-US" b="1" dirty="0"/>
              <a:t>Age-Specific Risks:</a:t>
            </a:r>
            <a:r>
              <a:rPr lang="en-US" dirty="0"/>
              <a:t> Age emerged as a critical factor, with middle-aged and older individuals showing a higher diabetes prevalence. This insight underscores the need for targeted interventions and regular screenings, particularly in these age groups, to detect diabetes early and manage it effectively.</a:t>
            </a:r>
          </a:p>
          <a:p>
            <a:r>
              <a:rPr lang="en-US" b="1" dirty="0"/>
              <a:t>Genetic Factors and Diabetes Pedigree Function (DPF):</a:t>
            </a:r>
            <a:r>
              <a:rPr lang="en-US" dirty="0"/>
              <a:t> The analysis revealed a nuanced relationship between genetics and diabetes outcomes. Diabetic patients exhibited a higher median DPF, suggesting a genetic predisposition. However, considering age groups, DPF varied, indicating complex interactions between genetics and lifestyle factors. Personalized healthcare plans based on genetic predisposition and lifestyle choices are crucial for effective diabetes management.</a:t>
            </a:r>
          </a:p>
          <a:p>
            <a:pPr marL="0" indent="0">
              <a:buNone/>
            </a:pPr>
            <a:endParaRPr lang="en-ZW"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64238295"/>
      </p:ext>
    </p:extLst>
  </p:cSld>
  <p:clrMapOvr>
    <a:masterClrMapping/>
  </p:clrMapOvr>
  <p:transition spd="slow" advClick="0" advTm="5274">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ZW" dirty="0"/>
          </a:p>
        </p:txBody>
      </p:sp>
      <p:sp>
        <p:nvSpPr>
          <p:cNvPr id="3" name="Content Placeholder 2"/>
          <p:cNvSpPr>
            <a:spLocks noGrp="1"/>
          </p:cNvSpPr>
          <p:nvPr>
            <p:ph idx="1"/>
          </p:nvPr>
        </p:nvSpPr>
        <p:spPr/>
        <p:txBody>
          <a:bodyPr>
            <a:normAutofit fontScale="55000" lnSpcReduction="20000"/>
          </a:bodyPr>
          <a:lstStyle/>
          <a:p>
            <a:pPr fontAlgn="base"/>
            <a:r>
              <a:rPr lang="en-US" dirty="0"/>
              <a:t>Pregnancies: This feature represents the number of times a person has been pregnant. It's a count of pregnancies.</a:t>
            </a:r>
          </a:p>
          <a:p>
            <a:pPr fontAlgn="base"/>
            <a:r>
              <a:rPr lang="en-US" dirty="0"/>
              <a:t>Glucose: Glucose is a type of sugar in the blood. This feature measures the concentration of glucose in the person's blood, which can be an indicator of diabetes risk.</a:t>
            </a:r>
          </a:p>
          <a:p>
            <a:pPr fontAlgn="base"/>
            <a:r>
              <a:rPr lang="en-US" dirty="0" smtClean="0"/>
              <a:t>Blood Pressure</a:t>
            </a:r>
            <a:r>
              <a:rPr lang="en-US" dirty="0"/>
              <a:t>: Blood pressure is the force of blood pushing against the walls of the arteries. This feature measures a person's blood pressure, which is important for overall health.</a:t>
            </a:r>
          </a:p>
          <a:p>
            <a:pPr fontAlgn="base"/>
            <a:r>
              <a:rPr lang="en-US" dirty="0" smtClean="0"/>
              <a:t>Skin Thickness</a:t>
            </a:r>
            <a:r>
              <a:rPr lang="en-US" dirty="0"/>
              <a:t>: This feature represents the thickness of the skinfold at a specific location on the body. It's a measure of body fat.</a:t>
            </a:r>
          </a:p>
          <a:p>
            <a:pPr fontAlgn="base"/>
            <a:r>
              <a:rPr lang="en-US" dirty="0"/>
              <a:t>Insulin: Insulin is a hormone that helps regulate blood sugar. This feature measures the level of insulin in the blood.</a:t>
            </a:r>
          </a:p>
          <a:p>
            <a:pPr fontAlgn="base"/>
            <a:r>
              <a:rPr lang="en-US" dirty="0"/>
              <a:t>BMI (Body Mass Index): BMI is a way to measure if a person has a healthy weight for their height. It's calculated from a person's weight and height.</a:t>
            </a:r>
          </a:p>
          <a:p>
            <a:pPr fontAlgn="base"/>
            <a:r>
              <a:rPr lang="en-US" dirty="0" smtClean="0"/>
              <a:t>Diabetes Pedigree Function</a:t>
            </a:r>
            <a:r>
              <a:rPr lang="en-US" dirty="0"/>
              <a:t>: This feature is a calculation that indicates a person's genetic predisposition to diabetes. It considers family history.</a:t>
            </a:r>
          </a:p>
          <a:p>
            <a:pPr fontAlgn="base"/>
            <a:r>
              <a:rPr lang="en-US" dirty="0"/>
              <a:t>Age: This is the person's age in years.</a:t>
            </a:r>
          </a:p>
          <a:p>
            <a:pPr fontAlgn="base"/>
            <a:r>
              <a:rPr lang="en-US" dirty="0"/>
              <a:t>Outcome (Target Variable): This is what we want to predict. It's a binary variable, where:</a:t>
            </a:r>
          </a:p>
          <a:p>
            <a:pPr lvl="1" fontAlgn="base"/>
            <a:r>
              <a:rPr lang="en-US" dirty="0"/>
              <a:t>0 means the person does not have diabetes.</a:t>
            </a:r>
          </a:p>
          <a:p>
            <a:pPr lvl="1" fontAlgn="base"/>
            <a:r>
              <a:rPr lang="en-US" dirty="0"/>
              <a:t>1 means the person has diabetes.</a:t>
            </a:r>
          </a:p>
          <a:p>
            <a:endParaRPr lang="en-ZW"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53431035"/>
      </p:ext>
    </p:extLst>
  </p:cSld>
  <p:clrMapOvr>
    <a:masterClrMapping/>
  </p:clrMapOvr>
  <p:transition spd="slow" advClick="0" advTm="3528">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Summary</a:t>
            </a:r>
            <a:endParaRPr lang="en-ZW" dirty="0"/>
          </a:p>
        </p:txBody>
      </p:sp>
      <p:sp>
        <p:nvSpPr>
          <p:cNvPr id="3" name="Content Placeholder 2"/>
          <p:cNvSpPr>
            <a:spLocks noGrp="1"/>
          </p:cNvSpPr>
          <p:nvPr>
            <p:ph idx="1"/>
          </p:nvPr>
        </p:nvSpPr>
        <p:spPr>
          <a:xfrm>
            <a:off x="838200" y="1571222"/>
            <a:ext cx="10515600" cy="5286777"/>
          </a:xfrm>
        </p:spPr>
        <p:txBody>
          <a:bodyPr>
            <a:normAutofit fontScale="70000" lnSpcReduction="20000"/>
          </a:bodyPr>
          <a:lstStyle/>
          <a:p>
            <a:pPr marL="0" indent="0">
              <a:buNone/>
            </a:pPr>
            <a:r>
              <a:rPr lang="en-US" dirty="0" smtClean="0"/>
              <a:t>Our </a:t>
            </a:r>
            <a:r>
              <a:rPr lang="en-US" dirty="0"/>
              <a:t>dataset comprises health-related information of individuals, focusing on factors that might contribute to diabetes development. Diabetes is a prevalent health concern globally, and understanding its underlying factors can aid in prevention and management. In this study, we aim to conduct a comprehensive analysis of the dataset, extract key insights, and develop predictive models to understand the relationships between various features and diabetes outcomes.</a:t>
            </a:r>
            <a:endParaRPr lang="en-US" b="0" dirty="0" smtClean="0">
              <a:effectLst/>
            </a:endParaRPr>
          </a:p>
          <a:p>
            <a:pPr marL="0" indent="0">
              <a:buNone/>
            </a:pPr>
            <a:r>
              <a:rPr lang="en-ZW" u="sng" dirty="0"/>
              <a:t>Summary of all methodologies</a:t>
            </a:r>
            <a:endParaRPr lang="en-ZW" b="0" u="sng" dirty="0" smtClean="0">
              <a:effectLst/>
            </a:endParaRPr>
          </a:p>
          <a:p>
            <a:r>
              <a:rPr lang="en-ZW" dirty="0"/>
              <a:t>Data Collection and Preparation </a:t>
            </a:r>
            <a:endParaRPr lang="en-ZW" b="0" dirty="0" smtClean="0">
              <a:effectLst/>
            </a:endParaRPr>
          </a:p>
          <a:p>
            <a:r>
              <a:rPr lang="en-ZW" dirty="0"/>
              <a:t>Data Wrangling and </a:t>
            </a:r>
            <a:r>
              <a:rPr lang="en-ZW" dirty="0" err="1"/>
              <a:t>Preprocessing</a:t>
            </a:r>
            <a:r>
              <a:rPr lang="en-ZW" dirty="0"/>
              <a:t> </a:t>
            </a:r>
            <a:endParaRPr lang="en-ZW" b="0" dirty="0" smtClean="0">
              <a:effectLst/>
            </a:endParaRPr>
          </a:p>
          <a:p>
            <a:r>
              <a:rPr lang="en-ZW" dirty="0"/>
              <a:t>Exploratory Data Analysis using Python Libraries</a:t>
            </a:r>
            <a:endParaRPr lang="en-ZW" b="0" dirty="0" smtClean="0">
              <a:effectLst/>
            </a:endParaRPr>
          </a:p>
          <a:p>
            <a:r>
              <a:rPr lang="en-ZW" dirty="0"/>
              <a:t>Data Visualization using Microsoft Power </a:t>
            </a:r>
            <a:r>
              <a:rPr lang="en-ZW" dirty="0" smtClean="0"/>
              <a:t>BI (Interactive Dashboard)</a:t>
            </a:r>
            <a:endParaRPr lang="en-ZW" b="0" dirty="0" smtClean="0">
              <a:effectLst/>
            </a:endParaRPr>
          </a:p>
          <a:p>
            <a:r>
              <a:rPr lang="en-ZW" dirty="0"/>
              <a:t>Data </a:t>
            </a:r>
            <a:r>
              <a:rPr lang="en-ZW" dirty="0" err="1"/>
              <a:t>Preprocessing</a:t>
            </a:r>
            <a:endParaRPr lang="en-ZW" b="0" dirty="0" smtClean="0">
              <a:effectLst/>
            </a:endParaRPr>
          </a:p>
          <a:p>
            <a:r>
              <a:rPr lang="en-ZW" dirty="0"/>
              <a:t>Modelling, Hyper parameter tuning and Ensemble Method</a:t>
            </a:r>
            <a:endParaRPr lang="en-ZW" b="0" dirty="0" smtClean="0">
              <a:effectLst/>
            </a:endParaRPr>
          </a:p>
          <a:p>
            <a:pPr marL="0" indent="0">
              <a:buNone/>
            </a:pPr>
            <a:r>
              <a:rPr lang="en-ZW" u="sng" dirty="0" smtClean="0"/>
              <a:t>Summary </a:t>
            </a:r>
            <a:r>
              <a:rPr lang="en-ZW" u="sng" dirty="0"/>
              <a:t>of the results</a:t>
            </a:r>
            <a:endParaRPr lang="en-ZW" b="0" u="sng" dirty="0" smtClean="0">
              <a:effectLst/>
            </a:endParaRPr>
          </a:p>
          <a:p>
            <a:r>
              <a:rPr lang="en-ZW" dirty="0"/>
              <a:t>EDA results </a:t>
            </a:r>
            <a:endParaRPr lang="en-ZW" b="0" dirty="0" smtClean="0">
              <a:effectLst/>
            </a:endParaRPr>
          </a:p>
          <a:p>
            <a:r>
              <a:rPr lang="en-US" dirty="0" smtClean="0"/>
              <a:t>Interactive Power BI Dashboard in screenshot.</a:t>
            </a:r>
            <a:endParaRPr lang="en-ZW" b="0" dirty="0" smtClean="0">
              <a:effectLst/>
            </a:endParaRPr>
          </a:p>
          <a:p>
            <a:r>
              <a:rPr lang="en-ZW" dirty="0"/>
              <a:t>Predictive Analysis </a:t>
            </a:r>
            <a:r>
              <a:rPr lang="en-ZW" dirty="0" smtClean="0"/>
              <a:t>Results</a:t>
            </a:r>
            <a:endParaRPr lang="en-ZW" b="0" dirty="0" smtClean="0">
              <a:effectLst/>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13244608"/>
      </p:ext>
    </p:extLst>
  </p:cSld>
  <p:clrMapOvr>
    <a:masterClrMapping/>
  </p:clrMapOvr>
  <p:transition spd="slow" advClick="0" advTm="2827">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5666705" y="1519707"/>
            <a:ext cx="2125013" cy="461665"/>
          </a:xfrm>
          <a:prstGeom prst="rect">
            <a:avLst/>
          </a:prstGeom>
          <a:noFill/>
        </p:spPr>
        <p:txBody>
          <a:bodyPr wrap="square" rtlCol="0">
            <a:spAutoFit/>
          </a:bodyPr>
          <a:lstStyle/>
          <a:p>
            <a:r>
              <a:rPr lang="en-US" sz="2400" b="1" dirty="0" smtClean="0">
                <a:solidFill>
                  <a:schemeClr val="bg1"/>
                </a:solidFill>
              </a:rPr>
              <a:t>THANK YOU</a:t>
            </a:r>
            <a:endParaRPr lang="en-ZW" sz="2400" b="1" dirty="0">
              <a:solidFill>
                <a:schemeClr val="bg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2001471"/>
      </p:ext>
    </p:extLst>
  </p:cSld>
  <p:clrMapOvr>
    <a:masterClrMapping/>
  </p:clrMapOvr>
  <mc:AlternateContent xmlns:mc="http://schemas.openxmlformats.org/markup-compatibility/2006">
    <mc:Choice xmlns:p14="http://schemas.microsoft.com/office/powerpoint/2010/main" Requires="p14">
      <p:transition spd="slow" p14:dur="800" advClick="0" advTm="2641">
        <p:circle/>
      </p:transition>
    </mc:Choice>
    <mc:Fallback>
      <p:transition spd="slow" advClick="0" advTm="2641">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49214"/>
            <a:ext cx="10515600" cy="845489"/>
          </a:xfrm>
        </p:spPr>
        <p:txBody>
          <a:bodyPr/>
          <a:lstStyle/>
          <a:p>
            <a:r>
              <a:rPr lang="en-US" dirty="0" smtClean="0"/>
              <a:t>Introduction</a:t>
            </a:r>
            <a:endParaRPr lang="en-ZW" dirty="0"/>
          </a:p>
        </p:txBody>
      </p:sp>
      <p:sp>
        <p:nvSpPr>
          <p:cNvPr id="4" name="Content Placeholder 3"/>
          <p:cNvSpPr>
            <a:spLocks noGrp="1"/>
          </p:cNvSpPr>
          <p:nvPr>
            <p:ph idx="1"/>
          </p:nvPr>
        </p:nvSpPr>
        <p:spPr>
          <a:xfrm>
            <a:off x="1" y="1094704"/>
            <a:ext cx="12192000" cy="5763295"/>
          </a:xfrm>
        </p:spPr>
        <p:txBody>
          <a:bodyPr>
            <a:normAutofit fontScale="55000" lnSpcReduction="20000"/>
          </a:bodyPr>
          <a:lstStyle/>
          <a:p>
            <a:pPr marL="0" indent="0">
              <a:buNone/>
            </a:pPr>
            <a:r>
              <a:rPr lang="en-US" sz="2900" dirty="0"/>
              <a:t>Project background and context : </a:t>
            </a:r>
            <a:endParaRPr lang="en-US" sz="2900" dirty="0" smtClean="0"/>
          </a:p>
          <a:p>
            <a:pPr marL="0" indent="0">
              <a:buNone/>
            </a:pPr>
            <a:r>
              <a:rPr lang="en-US" dirty="0" smtClean="0"/>
              <a:t>Our </a:t>
            </a:r>
            <a:r>
              <a:rPr lang="en-US" dirty="0"/>
              <a:t>dataset is  from the National Institute of Diabetes and Digestive and Kidney Diseases. The goal of this assignment is to build a predictive model that can diagnostically predict whether a patient has diabetes or not based on certain diagnostic measurements. Our goal is to create a tool that can help identify whether a person is likely to have diabetes based on some health-related measurements.</a:t>
            </a:r>
            <a:endParaRPr lang="en-US" b="0" dirty="0" smtClean="0">
              <a:effectLst/>
            </a:endParaRPr>
          </a:p>
          <a:p>
            <a:pPr marL="0" indent="0">
              <a:buNone/>
            </a:pPr>
            <a:r>
              <a:rPr lang="en-US" u="sng" dirty="0" smtClean="0"/>
              <a:t>Key Questions </a:t>
            </a:r>
          </a:p>
          <a:p>
            <a:r>
              <a:rPr lang="en-US" dirty="0" smtClean="0"/>
              <a:t>General </a:t>
            </a:r>
            <a:r>
              <a:rPr lang="en-US" dirty="0"/>
              <a:t>Diabetes Statistics:</a:t>
            </a:r>
          </a:p>
          <a:p>
            <a:pPr lvl="1" fontAlgn="base"/>
            <a:r>
              <a:rPr lang="en-US" dirty="0"/>
              <a:t>What is the distribution of diabetes outcomes (1 or 0) in the dataset?</a:t>
            </a:r>
          </a:p>
          <a:p>
            <a:pPr lvl="1" fontAlgn="base"/>
            <a:r>
              <a:rPr lang="en-US" dirty="0"/>
              <a:t>What is the overall prevalence of diabetes in the dataset?</a:t>
            </a:r>
          </a:p>
          <a:p>
            <a:pPr fontAlgn="base"/>
            <a:r>
              <a:rPr lang="en-US" dirty="0"/>
              <a:t>Correlation and Relationships:</a:t>
            </a:r>
          </a:p>
          <a:p>
            <a:pPr lvl="1" fontAlgn="base"/>
            <a:r>
              <a:rPr lang="en-US" dirty="0"/>
              <a:t>How do Glucose levels vary for diabetic and non-diabetic individuals?</a:t>
            </a:r>
          </a:p>
          <a:p>
            <a:pPr lvl="1" fontAlgn="base"/>
            <a:r>
              <a:rPr lang="en-US" dirty="0"/>
              <a:t>Is there a correlation between BMI and diabetes outcome?</a:t>
            </a:r>
          </a:p>
          <a:p>
            <a:pPr lvl="1" fontAlgn="base"/>
            <a:r>
              <a:rPr lang="en-US" dirty="0"/>
              <a:t>What is the relationship between Age and diabetes prevalence?</a:t>
            </a:r>
          </a:p>
          <a:p>
            <a:pPr fontAlgn="base"/>
            <a:r>
              <a:rPr lang="en-US" dirty="0"/>
              <a:t>Impact of Pregnancy:</a:t>
            </a:r>
          </a:p>
          <a:p>
            <a:pPr lvl="1" fontAlgn="base"/>
            <a:r>
              <a:rPr lang="en-US" dirty="0"/>
              <a:t>How does the number of pregnancies affect the likelihood of diabetes?</a:t>
            </a:r>
          </a:p>
          <a:p>
            <a:pPr lvl="1" fontAlgn="base"/>
            <a:r>
              <a:rPr lang="en-US" dirty="0"/>
              <a:t>Is there a difference in Glucose levels for women with different numbers of pregnancies?</a:t>
            </a:r>
          </a:p>
          <a:p>
            <a:pPr fontAlgn="base"/>
            <a:r>
              <a:rPr lang="en-US" dirty="0"/>
              <a:t>Blood Pressure and Skin Thickness:</a:t>
            </a:r>
          </a:p>
          <a:p>
            <a:pPr lvl="1" fontAlgn="base"/>
            <a:r>
              <a:rPr lang="en-US" dirty="0"/>
              <a:t>How does Blood Pressure vary for diabetic and non-diabetic individuals?</a:t>
            </a:r>
          </a:p>
          <a:p>
            <a:pPr lvl="1" fontAlgn="base"/>
            <a:r>
              <a:rPr lang="en-US" dirty="0"/>
              <a:t>Does Skin Thickness have a significant impact on diabetes outcome?</a:t>
            </a:r>
          </a:p>
          <a:p>
            <a:pPr fontAlgn="base"/>
            <a:r>
              <a:rPr lang="en-US" dirty="0"/>
              <a:t>Insulin and BMI:</a:t>
            </a:r>
          </a:p>
          <a:p>
            <a:pPr lvl="1" fontAlgn="base"/>
            <a:r>
              <a:rPr lang="en-US" dirty="0"/>
              <a:t>How are Insulin levels distributed among diabetic and non-diabetic patients?</a:t>
            </a:r>
          </a:p>
          <a:p>
            <a:pPr lvl="1" fontAlgn="base"/>
            <a:r>
              <a:rPr lang="en-US" dirty="0"/>
              <a:t>Is there a noticeable difference in BMI for individuals with diabetes?</a:t>
            </a:r>
          </a:p>
          <a:p>
            <a:pPr fontAlgn="base"/>
            <a:r>
              <a:rPr lang="en-US" dirty="0"/>
              <a:t>Genetic Factors:</a:t>
            </a:r>
          </a:p>
          <a:p>
            <a:pPr lvl="1" fontAlgn="base"/>
            <a:r>
              <a:rPr lang="en-US" dirty="0"/>
              <a:t>Does the Diabetes Pedigree Function vary significantly for diabetic and non-diabetic individuals?</a:t>
            </a:r>
          </a:p>
          <a:p>
            <a:pPr lvl="1" fontAlgn="base"/>
            <a:r>
              <a:rPr lang="en-US" dirty="0"/>
              <a:t>Are there specific age groups where diabetes tends to be more prevalent</a:t>
            </a:r>
            <a:r>
              <a:rPr lang="en-US" dirty="0" smtClean="0"/>
              <a:t>?</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15379159"/>
      </p:ext>
    </p:extLst>
  </p:cSld>
  <p:clrMapOvr>
    <a:masterClrMapping/>
  </p:clrMapOvr>
  <p:transition spd="slow" advClick="0" advTm="3524">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TextBox 2"/>
          <p:cNvSpPr txBox="1"/>
          <p:nvPr/>
        </p:nvSpPr>
        <p:spPr>
          <a:xfrm>
            <a:off x="231820" y="1017431"/>
            <a:ext cx="2356834" cy="461665"/>
          </a:xfrm>
          <a:prstGeom prst="rect">
            <a:avLst/>
          </a:prstGeom>
          <a:noFill/>
        </p:spPr>
        <p:txBody>
          <a:bodyPr wrap="square" rtlCol="0">
            <a:spAutoFit/>
          </a:bodyPr>
          <a:lstStyle/>
          <a:p>
            <a:r>
              <a:rPr lang="en-US" sz="2400" b="1" dirty="0" smtClean="0"/>
              <a:t>METHODOLOGY</a:t>
            </a:r>
            <a:endParaRPr lang="en-ZW" sz="2400" b="1"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66435195"/>
      </p:ext>
    </p:extLst>
  </p:cSld>
  <p:clrMapOvr>
    <a:masterClrMapping/>
  </p:clrMapOvr>
  <mc:AlternateContent xmlns:mc="http://schemas.openxmlformats.org/markup-compatibility/2006">
    <mc:Choice xmlns:p14="http://schemas.microsoft.com/office/powerpoint/2010/main" Requires="p14">
      <p:transition spd="slow" p14:dur="800" advClick="0" advTm="2634">
        <p:circle/>
      </p:transition>
    </mc:Choice>
    <mc:Fallback>
      <p:transition spd="slow" advClick="0" advTm="263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Collection and Preparation</a:t>
            </a:r>
            <a:endParaRPr lang="en-ZW" dirty="0"/>
          </a:p>
        </p:txBody>
      </p:sp>
      <p:sp>
        <p:nvSpPr>
          <p:cNvPr id="6" name="Text Placeholder 5"/>
          <p:cNvSpPr>
            <a:spLocks noGrp="1"/>
          </p:cNvSpPr>
          <p:nvPr>
            <p:ph type="body" sz="half" idx="2"/>
          </p:nvPr>
        </p:nvSpPr>
        <p:spPr/>
        <p:txBody>
          <a:bodyPr/>
          <a:lstStyle/>
          <a:p>
            <a:pPr marL="285750" indent="-285750" fontAlgn="base">
              <a:buFont typeface="Wingdings" panose="05000000000000000000" pitchFamily="2" charset="2"/>
              <a:buChar char="Ø"/>
            </a:pPr>
            <a:r>
              <a:rPr lang="en-US" dirty="0" smtClean="0"/>
              <a:t>We </a:t>
            </a:r>
            <a:r>
              <a:rPr lang="en-US" dirty="0"/>
              <a:t>obtained a dataset containing information on pregnancies, glucose levels, blood pressure, skin thickness, insulin levels, BMI, diabetes pedigree function, age, and diabetes outcome. </a:t>
            </a:r>
          </a:p>
          <a:p>
            <a:pPr marL="285750" indent="-285750" fontAlgn="base">
              <a:buFont typeface="Wingdings" panose="05000000000000000000" pitchFamily="2" charset="2"/>
              <a:buChar char="Ø"/>
            </a:pPr>
            <a:r>
              <a:rPr lang="en-US" dirty="0"/>
              <a:t>After loading the data into the data set, I used various Python methods like head to get the first five rows, info to get a general overview of the data, including the </a:t>
            </a:r>
            <a:r>
              <a:rPr lang="en-US" dirty="0" err="1"/>
              <a:t>dtypes</a:t>
            </a:r>
            <a:r>
              <a:rPr lang="en-US" dirty="0"/>
              <a:t> and  how many null values are present </a:t>
            </a:r>
          </a:p>
          <a:p>
            <a:endParaRPr lang="en-ZW" dirty="0"/>
          </a:p>
        </p:txBody>
      </p:sp>
      <p:pic>
        <p:nvPicPr>
          <p:cNvPr id="9" name="Picture Placeholder 8"/>
          <p:cNvPicPr>
            <a:picLocks noGrp="1" noChangeAspect="1"/>
          </p:cNvPicPr>
          <p:nvPr>
            <p:ph type="pic" idx="1"/>
          </p:nvPr>
        </p:nvPicPr>
        <p:blipFill>
          <a:blip r:embed="rId4">
            <a:extLst>
              <a:ext uri="{28A0092B-C50C-407E-A947-70E740481C1C}">
                <a14:useLocalDpi xmlns:a14="http://schemas.microsoft.com/office/drawing/2010/main" val="0"/>
              </a:ext>
            </a:extLst>
          </a:blip>
          <a:srcRect l="8300" r="8300"/>
          <a:stretch>
            <a:fillRect/>
          </a:stretch>
        </p:blipFill>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0029052"/>
      </p:ext>
    </p:extLst>
  </p:cSld>
  <p:clrMapOvr>
    <a:masterClrMapping/>
  </p:clrMapOvr>
  <p:transition spd="slow" advClick="0" advTm="267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and Preprocessing </a:t>
            </a:r>
            <a:endParaRPr lang="en-ZW" dirty="0"/>
          </a:p>
        </p:txBody>
      </p:sp>
      <p:pic>
        <p:nvPicPr>
          <p:cNvPr id="5" name="Picture Placeholder 4"/>
          <p:cNvPicPr>
            <a:picLocks noGrp="1" noChangeAspect="1"/>
          </p:cNvPicPr>
          <p:nvPr>
            <p:ph type="pic" idx="1"/>
          </p:nvPr>
        </p:nvPicPr>
        <p:blipFill>
          <a:blip r:embed="rId4">
            <a:extLst>
              <a:ext uri="{28A0092B-C50C-407E-A947-70E740481C1C}">
                <a14:useLocalDpi xmlns:a14="http://schemas.microsoft.com/office/drawing/2010/main" val="0"/>
              </a:ext>
            </a:extLst>
          </a:blip>
          <a:srcRect l="15508" r="15508"/>
          <a:stretch>
            <a:fillRect/>
          </a:stretch>
        </p:blipFill>
        <p:spPr/>
      </p:pic>
      <p:sp>
        <p:nvSpPr>
          <p:cNvPr id="4" name="Text Placeholder 3"/>
          <p:cNvSpPr>
            <a:spLocks noGrp="1"/>
          </p:cNvSpPr>
          <p:nvPr>
            <p:ph type="body" sz="half" idx="2"/>
          </p:nvPr>
        </p:nvSpPr>
        <p:spPr/>
        <p:txBody>
          <a:bodyPr/>
          <a:lstStyle/>
          <a:p>
            <a:pPr marL="285750" indent="-285750" fontAlgn="base">
              <a:buFont typeface="Wingdings" panose="05000000000000000000" pitchFamily="2" charset="2"/>
              <a:buChar char="Ø"/>
            </a:pPr>
            <a:r>
              <a:rPr lang="en-US" dirty="0" smtClean="0"/>
              <a:t>The </a:t>
            </a:r>
            <a:r>
              <a:rPr lang="en-US" dirty="0"/>
              <a:t>dataset was cleaned,  addressing missing values and outliers to ensure the quality of the analysis. </a:t>
            </a:r>
            <a:endParaRPr lang="en-US" dirty="0" smtClean="0"/>
          </a:p>
          <a:p>
            <a:pPr marL="285750" indent="-285750" fontAlgn="base">
              <a:buFont typeface="Wingdings" panose="05000000000000000000" pitchFamily="2" charset="2"/>
              <a:buChar char="Ø"/>
            </a:pPr>
            <a:r>
              <a:rPr lang="en-US" dirty="0" smtClean="0"/>
              <a:t>I then </a:t>
            </a:r>
            <a:r>
              <a:rPr lang="en-US" dirty="0"/>
              <a:t>performed feature engineering, including creating age groups, BMI categories, and blood pressure categories for a more structured approach to analysis.</a:t>
            </a:r>
          </a:p>
          <a:p>
            <a:endParaRPr lang="en-ZW"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08020909"/>
      </p:ext>
    </p:extLst>
  </p:cSld>
  <p:clrMapOvr>
    <a:masterClrMapping/>
  </p:clrMapOvr>
  <p:transition spd="slow" advClick="0" advTm="263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7" y="963770"/>
            <a:ext cx="3932237" cy="1600200"/>
          </a:xfrm>
        </p:spPr>
        <p:txBody>
          <a:bodyPr>
            <a:normAutofit fontScale="90000"/>
          </a:bodyPr>
          <a:lstStyle/>
          <a:p>
            <a:r>
              <a:rPr lang="en-US" dirty="0" smtClean="0"/>
              <a:t>EDA with Python Libraries (</a:t>
            </a:r>
            <a:r>
              <a:rPr lang="en-US" dirty="0" err="1" smtClean="0"/>
              <a:t>Matplotlib</a:t>
            </a:r>
            <a:r>
              <a:rPr lang="en-US" dirty="0" smtClean="0"/>
              <a:t> and </a:t>
            </a:r>
            <a:r>
              <a:rPr lang="en-US" dirty="0" err="1" smtClean="0"/>
              <a:t>Seaborn</a:t>
            </a:r>
            <a:r>
              <a:rPr lang="en-US" dirty="0" smtClean="0"/>
              <a:t>)</a:t>
            </a:r>
            <a:r>
              <a:rPr lang="en-US" b="0" dirty="0" smtClean="0">
                <a:effectLst/>
              </a:rPr>
              <a:t/>
            </a:r>
            <a:br>
              <a:rPr lang="en-US" b="0" dirty="0" smtClean="0">
                <a:effectLst/>
              </a:rPr>
            </a:br>
            <a:endParaRPr lang="en-ZW"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3188" y="963770"/>
            <a:ext cx="6172200" cy="4329447"/>
          </a:xfrm>
        </p:spPr>
      </p:pic>
      <p:sp>
        <p:nvSpPr>
          <p:cNvPr id="7" name="Text Placeholder 6"/>
          <p:cNvSpPr>
            <a:spLocks noGrp="1"/>
          </p:cNvSpPr>
          <p:nvPr>
            <p:ph type="body" sz="half" idx="2"/>
          </p:nvPr>
        </p:nvSpPr>
        <p:spPr>
          <a:xfrm>
            <a:off x="839786" y="2392251"/>
            <a:ext cx="3932237" cy="3811588"/>
          </a:xfrm>
        </p:spPr>
        <p:txBody>
          <a:bodyPr/>
          <a:lstStyle/>
          <a:p>
            <a:pPr marL="285750" indent="-285750" fontAlgn="base">
              <a:buFont typeface="Wingdings" panose="05000000000000000000" pitchFamily="2" charset="2"/>
              <a:buChar char="Ø"/>
            </a:pPr>
            <a:r>
              <a:rPr lang="en-US" dirty="0" smtClean="0"/>
              <a:t>To </a:t>
            </a:r>
            <a:r>
              <a:rPr lang="en-US" dirty="0"/>
              <a:t>gain a deeper understanding of the data, </a:t>
            </a:r>
            <a:r>
              <a:rPr lang="en-US" dirty="0" smtClean="0"/>
              <a:t>I conducted </a:t>
            </a:r>
            <a:r>
              <a:rPr lang="en-US" dirty="0"/>
              <a:t>EDA by visualizing and analyzing various features. </a:t>
            </a:r>
            <a:endParaRPr lang="en-US" dirty="0" smtClean="0"/>
          </a:p>
          <a:p>
            <a:pPr marL="285750" indent="-285750" fontAlgn="base">
              <a:buFont typeface="Wingdings" panose="05000000000000000000" pitchFamily="2" charset="2"/>
              <a:buChar char="Ø"/>
            </a:pPr>
            <a:r>
              <a:rPr lang="en-US" dirty="0" smtClean="0"/>
              <a:t>I formulated </a:t>
            </a:r>
            <a:r>
              <a:rPr lang="en-US" dirty="0"/>
              <a:t>questions about diabetes and used EDA to answer them. Key insights included the influence of glucose levels, BMI, age groups and DPF on diabetes outcomes.</a:t>
            </a:r>
          </a:p>
          <a:p>
            <a:endParaRPr lang="en-ZW"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99278401"/>
      </p:ext>
    </p:extLst>
  </p:cSld>
  <p:clrMapOvr>
    <a:masterClrMapping/>
  </p:clrMapOvr>
  <p:transition spd="slow" advClick="0" advTm="2654">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with Power BI</a:t>
            </a:r>
            <a:endParaRPr lang="en-ZW" dirty="0"/>
          </a:p>
        </p:txBody>
      </p:sp>
      <p:pic>
        <p:nvPicPr>
          <p:cNvPr id="5" name="Picture Placeholder 4"/>
          <p:cNvPicPr>
            <a:picLocks noGrp="1" noChangeAspect="1"/>
          </p:cNvPicPr>
          <p:nvPr>
            <p:ph type="pic" idx="1"/>
          </p:nvPr>
        </p:nvPicPr>
        <p:blipFill>
          <a:blip r:embed="rId4">
            <a:extLst>
              <a:ext uri="{28A0092B-C50C-407E-A947-70E740481C1C}">
                <a14:useLocalDpi xmlns:a14="http://schemas.microsoft.com/office/drawing/2010/main" val="0"/>
              </a:ext>
            </a:extLst>
          </a:blip>
          <a:srcRect l="7666" r="7666"/>
          <a:stretch>
            <a:fillRect/>
          </a:stretch>
        </p:blipFill>
        <p:spPr/>
      </p:pic>
      <p:sp>
        <p:nvSpPr>
          <p:cNvPr id="4" name="Text Placeholder 3"/>
          <p:cNvSpPr>
            <a:spLocks noGrp="1"/>
          </p:cNvSpPr>
          <p:nvPr>
            <p:ph type="body" sz="half" idx="2"/>
          </p:nvPr>
        </p:nvSpPr>
        <p:spPr/>
        <p:txBody>
          <a:bodyPr/>
          <a:lstStyle/>
          <a:p>
            <a:r>
              <a:rPr lang="en-US" dirty="0" smtClean="0"/>
              <a:t>Power </a:t>
            </a:r>
            <a:r>
              <a:rPr lang="en-US" dirty="0"/>
              <a:t>BI was used to create an interactive dashboard where key insights were found and effective recommendations were offered based on the dataset.</a:t>
            </a:r>
            <a:endParaRPr lang="en-ZW"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37563490"/>
      </p:ext>
    </p:extLst>
  </p:cSld>
  <p:clrMapOvr>
    <a:masterClrMapping/>
  </p:clrMapOvr>
  <p:transition spd="slow" advClick="0" advTm="4417">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1616</Words>
  <Application>Microsoft Office PowerPoint</Application>
  <PresentationFormat>Widescreen</PresentationFormat>
  <Paragraphs>144</Paragraphs>
  <Slides>30</Slides>
  <Notes>0</Notes>
  <HiddenSlides>0</HiddenSlides>
  <MMClips>30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Wingdings</vt:lpstr>
      <vt:lpstr>Office Theme</vt:lpstr>
      <vt:lpstr>PowerPoint Presentation</vt:lpstr>
      <vt:lpstr>Outline</vt:lpstr>
      <vt:lpstr>Executive Summary</vt:lpstr>
      <vt:lpstr>Introduction</vt:lpstr>
      <vt:lpstr>PowerPoint Presentation</vt:lpstr>
      <vt:lpstr>Data Collection and Preparation</vt:lpstr>
      <vt:lpstr>Data Wrangling and Preprocessing </vt:lpstr>
      <vt:lpstr>EDA with Python Libraries (Matplotlib and Seaborn) </vt:lpstr>
      <vt:lpstr>Data Visualization with Power BI</vt:lpstr>
      <vt:lpstr>Data Preprocessing </vt:lpstr>
      <vt:lpstr>Modelling, Hyper-parameter tuning and Ensembling</vt:lpstr>
      <vt:lpstr>Results</vt:lpstr>
      <vt:lpstr>PowerPoint Presentation</vt:lpstr>
      <vt:lpstr>1. General Diabetic Statistic</vt:lpstr>
      <vt:lpstr>2. Correlation and Relationships</vt:lpstr>
      <vt:lpstr>2. Correlation and Relationships</vt:lpstr>
      <vt:lpstr>3. Impact of Pregnancy</vt:lpstr>
      <vt:lpstr>4. Blood Pressure and Skin Thickness</vt:lpstr>
      <vt:lpstr>5. Insulin and BMI</vt:lpstr>
      <vt:lpstr>5. Insulin and BMI</vt:lpstr>
      <vt:lpstr>6. Genetic Factors</vt:lpstr>
      <vt:lpstr>7. Other Factors</vt:lpstr>
      <vt:lpstr>PowerPoint Presentation</vt:lpstr>
      <vt:lpstr>Diabetes Pedigree Function By Glucose</vt:lpstr>
      <vt:lpstr>Glucose Level By Age By Diabetic Count</vt:lpstr>
      <vt:lpstr>PowerPoint Presentation</vt:lpstr>
      <vt:lpstr>Classification Accuracy</vt:lpstr>
      <vt:lpstr>Conclusions</vt:lpstr>
      <vt:lpstr>Appendix</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23</cp:revision>
  <dcterms:created xsi:type="dcterms:W3CDTF">2023-10-10T08:37:28Z</dcterms:created>
  <dcterms:modified xsi:type="dcterms:W3CDTF">2023-10-10T17:55:26Z</dcterms:modified>
</cp:coreProperties>
</file>